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</p:sldMasterIdLst>
  <p:notesMasterIdLst>
    <p:notesMasterId r:id="rId36"/>
  </p:notesMasterIdLst>
  <p:sldIdLst>
    <p:sldId id="317" r:id="rId3"/>
    <p:sldId id="271" r:id="rId4"/>
    <p:sldId id="272" r:id="rId5"/>
    <p:sldId id="273" r:id="rId6"/>
    <p:sldId id="274" r:id="rId7"/>
    <p:sldId id="275" r:id="rId8"/>
    <p:sldId id="276" r:id="rId9"/>
    <p:sldId id="259" r:id="rId10"/>
    <p:sldId id="260" r:id="rId11"/>
    <p:sldId id="328" r:id="rId12"/>
    <p:sldId id="329" r:id="rId13"/>
    <p:sldId id="314" r:id="rId14"/>
    <p:sldId id="330" r:id="rId15"/>
    <p:sldId id="331" r:id="rId16"/>
    <p:sldId id="332" r:id="rId17"/>
    <p:sldId id="291" r:id="rId18"/>
    <p:sldId id="320" r:id="rId19"/>
    <p:sldId id="315" r:id="rId20"/>
    <p:sldId id="309" r:id="rId21"/>
    <p:sldId id="300" r:id="rId22"/>
    <p:sldId id="327" r:id="rId23"/>
    <p:sldId id="304" r:id="rId24"/>
    <p:sldId id="325" r:id="rId25"/>
    <p:sldId id="306" r:id="rId26"/>
    <p:sldId id="301" r:id="rId27"/>
    <p:sldId id="295" r:id="rId28"/>
    <p:sldId id="302" r:id="rId29"/>
    <p:sldId id="326" r:id="rId30"/>
    <p:sldId id="307" r:id="rId31"/>
    <p:sldId id="297" r:id="rId32"/>
    <p:sldId id="334" r:id="rId33"/>
    <p:sldId id="321" r:id="rId34"/>
    <p:sldId id="32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  <a:srgbClr val="FFFF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60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B092C-88E6-464A-95C2-E495305B290B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A6C8-E332-4520-983A-2D604A22C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9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0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8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3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31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667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3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410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884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925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6355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3599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7775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71563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09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358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8587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21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436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798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0177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269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8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51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sp>
        <p:nvSpPr>
          <p:cNvPr id="105" name="任意多边形 104"/>
          <p:cNvSpPr/>
          <p:nvPr/>
        </p:nvSpPr>
        <p:spPr>
          <a:xfrm>
            <a:off x="2390356" y="2056873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33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25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709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46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82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6" y="4898207"/>
            <a:ext cx="3121967" cy="1772088"/>
          </a:xfrm>
          <a:prstGeom prst="rect">
            <a:avLst/>
          </a:prstGeom>
        </p:spPr>
      </p:pic>
      <p:sp>
        <p:nvSpPr>
          <p:cNvPr id="3" name="Bent Arrow 2"/>
          <p:cNvSpPr/>
          <p:nvPr/>
        </p:nvSpPr>
        <p:spPr>
          <a:xfrm>
            <a:off x="234462" y="196190"/>
            <a:ext cx="11876107" cy="707882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50"/>
            </a:avLst>
          </a:prstGeom>
          <a:noFill/>
        </p:spPr>
        <p:txBody>
          <a:bodyPr wrap="square" lIns="91430" tIns="45718" rIns="91430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GIÁO VỀ DỰ GIỜ</a:t>
            </a:r>
          </a:p>
        </p:txBody>
      </p: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 rot="242234">
            <a:off x="2823311" y="1624739"/>
            <a:ext cx="5562278" cy="3199335"/>
          </a:xfrm>
          <a:prstGeom prst="rect">
            <a:avLst/>
          </a:prstGeom>
        </p:spPr>
        <p:txBody>
          <a:bodyPr spcFirstLastPara="1" wrap="none" lIns="91430" tIns="45718" rIns="91430" bIns="45718" fromWordArt="1">
            <a:prstTxWarp prst="textArchUp">
              <a:avLst>
                <a:gd name="adj" fmla="val 10800000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MÔN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TIẾNG VIỆT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5" name="WordArt 15"/>
          <p:cNvSpPr>
            <a:spLocks noChangeArrowheads="1" noChangeShapeType="1" noTextEdit="1"/>
          </p:cNvSpPr>
          <p:nvPr/>
        </p:nvSpPr>
        <p:spPr bwMode="auto">
          <a:xfrm>
            <a:off x="3872140" y="2637749"/>
            <a:ext cx="4368800" cy="557212"/>
          </a:xfrm>
          <a:prstGeom prst="rect">
            <a:avLst/>
          </a:prstGeom>
        </p:spPr>
        <p:txBody>
          <a:bodyPr wrap="none" lIns="91430" tIns="45718" rIns="9143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1A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7680" y="3471412"/>
            <a:ext cx="8377722" cy="707882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TIỂU HỌC </a:t>
            </a:r>
            <a:r>
              <a:rPr lang="en-US" sz="40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HOÀNG LONG</a:t>
            </a:r>
            <a:endParaRPr lang="en-US" sz="4000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3649" y="4179297"/>
            <a:ext cx="184710" cy="543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30" tIns="45718" rIns="91430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4400" b="1" cap="all" baseline="-250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7207" y="4270163"/>
            <a:ext cx="7064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Giáo viê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n: Đào Thị Hằng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6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92" grpId="0" animBg="1"/>
      <p:bldP spid="111" grpId="0" animBg="1"/>
      <p:bldP spid="112" grpId="0" animBg="1"/>
      <p:bldP spid="3" grpId="0"/>
      <p:bldP spid="24" grpId="0"/>
      <p:bldP spid="25" grpId="0"/>
      <p:bldP spid="4" grpId="0"/>
      <p:bldP spid="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12802" y="5494112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s¬n</a:t>
            </a:r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ca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3200" y="5402785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latin typeface=".VnAvant" pitchFamily="34" charset="0"/>
              </a:rPr>
              <a:t>vît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</a:t>
            </a:r>
            <a:r>
              <a:rPr lang="vi-VN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2988" y="5493356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0000"/>
                </a:solidFill>
                <a:latin typeface=".VnAvant" pitchFamily="34" charset="0"/>
              </a:rPr>
              <a:t>¬n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278467"/>
            <a:ext cx="4775200" cy="39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078734"/>
            <a:ext cx="4368800" cy="403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>
            <a:hlinkClick r:id="rId4" action="ppaction://hlinksldjump"/>
          </p:cNvPr>
          <p:cNvSpPr/>
          <p:nvPr/>
        </p:nvSpPr>
        <p:spPr>
          <a:xfrm>
            <a:off x="968249" y="5493356"/>
            <a:ext cx="677671" cy="77968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4383578" y="5464507"/>
            <a:ext cx="821363" cy="8085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hlinkClick r:id="rId6" action="ppaction://hlinksldjump"/>
          </p:cNvPr>
          <p:cNvSpPr/>
          <p:nvPr/>
        </p:nvSpPr>
        <p:spPr>
          <a:xfrm>
            <a:off x="7600188" y="5493356"/>
            <a:ext cx="649224" cy="559972"/>
          </a:xfrm>
          <a:prstGeom prst="cloud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35275" y="5402785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vi-VN" sz="43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3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99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371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24653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247816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260338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596027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ơ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596026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ơ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62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3177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ơn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7754" y="4075113"/>
            <a:ext cx="941294" cy="871300"/>
          </a:xfrm>
          <a:prstGeom prst="roundRect">
            <a:avLst>
              <a:gd name="adj" fmla="val 21914"/>
            </a:avLst>
          </a:prstGeom>
          <a:solidFill>
            <a:srgbClr val="FFFF6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83014" y="303236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0214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ơt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94668" y="4642763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t</a:t>
            </a: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5599048" y="3611880"/>
            <a:ext cx="1495620" cy="7934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5599048" y="4665301"/>
            <a:ext cx="1495620" cy="4019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87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1201" y="-131506"/>
            <a:ext cx="11379200" cy="861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2.</a:t>
            </a:r>
            <a:r>
              <a:rPr lang="en-US" sz="48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Tiếng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nào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có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vần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ơn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?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Tiếng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nào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có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vần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ơt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33453"/>
            <a:ext cx="3860800" cy="280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835400"/>
            <a:ext cx="3657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3733800"/>
            <a:ext cx="32639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685800"/>
            <a:ext cx="3255433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905933"/>
            <a:ext cx="3759199" cy="282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7" y="3937000"/>
            <a:ext cx="3655484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949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body" idx="1"/>
          </p:nvPr>
        </p:nvSpPr>
        <p:spPr>
          <a:xfrm>
            <a:off x="1241136" y="4491904"/>
            <a:ext cx="9709727" cy="84368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bơn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7" b="86913" l="1800" r="97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4749" y="1522412"/>
            <a:ext cx="4762500" cy="28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3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446109"/>
            <a:ext cx="10570029" cy="738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2.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ơn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?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ơt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250" t="17111" r="30167" b="30000"/>
          <a:stretch/>
        </p:blipFill>
        <p:spPr>
          <a:xfrm>
            <a:off x="348915" y="1363939"/>
            <a:ext cx="11129211" cy="53015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2423160" y="2719137"/>
            <a:ext cx="767615" cy="806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68755" y="4427982"/>
            <a:ext cx="99060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89558" y="2719137"/>
            <a:ext cx="685800" cy="806116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45179" y="4427982"/>
            <a:ext cx="830179" cy="51816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790975" y="2490539"/>
            <a:ext cx="4184583" cy="1276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90975" y="4138863"/>
            <a:ext cx="4304899" cy="1179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17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10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3" y="444133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4115" y="587421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13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420" y="291234"/>
            <a:ext cx="2542309" cy="1260475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0" y="1301606"/>
            <a:ext cx="9986962" cy="47815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750" t="23926" r="23500" b="60370"/>
          <a:stretch/>
        </p:blipFill>
        <p:spPr>
          <a:xfrm>
            <a:off x="1246470" y="2057401"/>
            <a:ext cx="9986211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1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29690" y="845416"/>
            <a:ext cx="8601364" cy="23411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 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HÁI CAM</a:t>
            </a: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2" y="-129309"/>
            <a:ext cx="12667160" cy="725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51" y="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2272145" y="2516938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31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" y="512228"/>
            <a:ext cx="11867147" cy="561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17" y="1673067"/>
            <a:ext cx="8773850" cy="3036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178" y="3057200"/>
            <a:ext cx="590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TH</a:t>
            </a:r>
            <a:r>
              <a:rPr lang="vi-VN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Ư</a:t>
            </a:r>
            <a:r>
              <a:rPr lang="en-US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86157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MẪU (Mới 2024)- LUNG LINH NGÔI SAO NHỎ - ÂM NHẠC LỚP 1 - CÁNH DIỀ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11" end="585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92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90" y="457903"/>
            <a:ext cx="8233420" cy="53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0913" y="3429000"/>
            <a:ext cx="5289148" cy="1383299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711208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668"/>
            <a:ext cx="2335925" cy="5106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09348" y="1162961"/>
            <a:ext cx="11573303" cy="8223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	</a:t>
            </a:r>
            <a:r>
              <a:rPr lang="en-US" sz="13600" dirty="0" err="1">
                <a:latin typeface="UTM Avo" panose="02040603050506020204" pitchFamily="18" charset="0"/>
              </a:rPr>
              <a:t>Giờ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kiểm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tra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chép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đề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lẩm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nhẩm</a:t>
            </a:r>
            <a:r>
              <a:rPr lang="en-US" sz="13600" dirty="0">
                <a:latin typeface="UTM Avo" panose="02040603050506020204" pitchFamily="18" charset="0"/>
              </a:rPr>
              <a:t>: “</a:t>
            </a:r>
            <a:r>
              <a:rPr lang="en-US" sz="13600" dirty="0" err="1">
                <a:latin typeface="UTM Avo" panose="02040603050506020204" pitchFamily="18" charset="0"/>
              </a:rPr>
              <a:t>Giỏ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có</a:t>
            </a:r>
            <a:r>
              <a:rPr lang="en-US" sz="13600" dirty="0">
                <a:latin typeface="UTM Avo" panose="02040603050506020204" pitchFamily="18" charset="0"/>
              </a:rPr>
              <a:t> 8 con </a:t>
            </a:r>
            <a:r>
              <a:rPr lang="en-US" sz="13600" dirty="0" err="1">
                <a:latin typeface="UTM Avo" panose="02040603050506020204" pitchFamily="18" charset="0"/>
              </a:rPr>
              <a:t>cá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thờn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bơn</a:t>
            </a:r>
            <a:r>
              <a:rPr lang="en-US" sz="13600" dirty="0">
                <a:latin typeface="UTM Avo" panose="02040603050506020204" pitchFamily="18" charset="0"/>
              </a:rPr>
              <a:t>. Cho </a:t>
            </a:r>
            <a:r>
              <a:rPr lang="en-US" sz="13600" dirty="0" err="1">
                <a:latin typeface="UTM Avo" panose="02040603050506020204" pitchFamily="18" charset="0"/>
              </a:rPr>
              <a:t>bớt</a:t>
            </a:r>
            <a:r>
              <a:rPr lang="en-US" sz="13600" dirty="0">
                <a:latin typeface="UTM Avo" panose="02040603050506020204" pitchFamily="18" charset="0"/>
              </a:rPr>
              <a:t> 5 con, 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4”.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thì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thầm</a:t>
            </a:r>
            <a:r>
              <a:rPr lang="en-US" sz="13600" dirty="0">
                <a:latin typeface="UTM Avo" panose="02040603050506020204" pitchFamily="18" charset="0"/>
              </a:rPr>
              <a:t>: 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3 </a:t>
            </a:r>
            <a:r>
              <a:rPr lang="en-US" sz="13600" dirty="0" err="1">
                <a:latin typeface="UTM Avo" panose="02040603050506020204" pitchFamily="18" charset="0"/>
              </a:rPr>
              <a:t>chứ</a:t>
            </a:r>
            <a:r>
              <a:rPr lang="en-US" sz="13600" dirty="0">
                <a:latin typeface="UTM Avo" panose="02040603050506020204" pitchFamily="18" charset="0"/>
              </a:rPr>
              <a:t>?”.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Cô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Yến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bên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để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tự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làm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đi</a:t>
            </a:r>
            <a:r>
              <a:rPr lang="en-US" sz="13600" dirty="0">
                <a:latin typeface="UTM Avo" panose="02040603050506020204" pitchFamily="18" charset="0"/>
              </a:rPr>
              <a:t>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lễ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phép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Dạ</a:t>
            </a:r>
            <a:endParaRPr lang="en-US" sz="13600" dirty="0">
              <a:latin typeface="UTM Avo" panose="02040603050506020204" pitchFamily="18" charset="0"/>
            </a:endParaRP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ngẫm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Em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chợt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ra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nắn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nót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viết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 8 – </a:t>
            </a:r>
            <a:r>
              <a:rPr lang="vi-VN" sz="13600" dirty="0" smtClean="0">
                <a:latin typeface="UTM Avo" panose="02040603050506020204" pitchFamily="18" charset="0"/>
              </a:rPr>
              <a:t>5</a:t>
            </a:r>
            <a:r>
              <a:rPr lang="en-US" sz="13600" dirty="0" smtClean="0">
                <a:latin typeface="UTM Avo" panose="02040603050506020204" pitchFamily="18" charset="0"/>
              </a:rPr>
              <a:t> </a:t>
            </a:r>
            <a:r>
              <a:rPr lang="en-US" sz="13600" dirty="0">
                <a:latin typeface="UTM Avo" panose="02040603050506020204" pitchFamily="18" charset="0"/>
              </a:rPr>
              <a:t>= </a:t>
            </a:r>
            <a:r>
              <a:rPr lang="vi-VN" sz="13600" dirty="0" smtClean="0">
                <a:latin typeface="UTM Avo" panose="02040603050506020204" pitchFamily="18" charset="0"/>
              </a:rPr>
              <a:t>3</a:t>
            </a:r>
            <a:r>
              <a:rPr lang="en-US" sz="13600" dirty="0" smtClean="0">
                <a:latin typeface="UTM Avo" panose="02040603050506020204" pitchFamily="18" charset="0"/>
              </a:rPr>
              <a:t>”.</a:t>
            </a:r>
            <a:endParaRPr lang="en-US" sz="13600" dirty="0">
              <a:latin typeface="UTM Avo" panose="020406030505060202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9600" dirty="0">
                <a:latin typeface="UTM Avo" panose="02040603050506020204" pitchFamily="18" charset="0"/>
              </a:rPr>
              <a:t>								</a:t>
            </a:r>
            <a:r>
              <a:rPr lang="en-US" sz="9600" dirty="0" err="1">
                <a:latin typeface="UTM Avo" panose="02040603050506020204" pitchFamily="18" charset="0"/>
              </a:rPr>
              <a:t>NGUYỄN</a:t>
            </a:r>
            <a:r>
              <a:rPr lang="en-US" sz="9600" dirty="0">
                <a:latin typeface="UTM Avo" panose="02040603050506020204" pitchFamily="18" charset="0"/>
              </a:rPr>
              <a:t> LY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18" y="2424866"/>
            <a:ext cx="5257945" cy="2352131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7893567" y="1692017"/>
            <a:ext cx="1759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312094" y="2232444"/>
            <a:ext cx="648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557338" y="4271963"/>
            <a:ext cx="138002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387052" y="5257800"/>
            <a:ext cx="1429583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761573" y="2219953"/>
            <a:ext cx="1511872" cy="249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117104" y="1692017"/>
            <a:ext cx="1640509" cy="2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074972" y="482044"/>
            <a:ext cx="2599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987805" y="1692017"/>
            <a:ext cx="648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636383" y="5400675"/>
            <a:ext cx="648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55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2" y="-703371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30914" y="1787694"/>
            <a:ext cx="9075663" cy="1957815"/>
            <a:chOff x="5681050" y="1888747"/>
            <a:chExt cx="4509019" cy="1462360"/>
          </a:xfrm>
        </p:grpSpPr>
        <p:sp>
          <p:nvSpPr>
            <p:cNvPr id="9" name="TextBox 8"/>
            <p:cNvSpPr txBox="1"/>
            <p:nvPr/>
          </p:nvSpPr>
          <p:spPr>
            <a:xfrm>
              <a:off x="5681050" y="1888747"/>
              <a:ext cx="1429720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kiểm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tra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00371" y="1888747"/>
              <a:ext cx="1789698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lẩm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nhẩm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1050" y="2661439"/>
              <a:ext cx="1616877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thờn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bơn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64960" y="2596966"/>
              <a:ext cx="667553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bớt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79806" y="3927681"/>
            <a:ext cx="2779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lễ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phép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4308" y="3872104"/>
            <a:ext cx="280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nắn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nót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36406"/>
            <a:ext cx="385354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2337" y="5034703"/>
            <a:ext cx="1329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UTM Avo" pitchFamily="18" charset="0"/>
              </a:rPr>
              <a:t>Sơn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4308" y="4971662"/>
            <a:ext cx="1519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vi-VN" sz="5400" dirty="0" smtClean="0">
                <a:solidFill>
                  <a:srgbClr val="FF0000"/>
                </a:solidFill>
                <a:latin typeface="UTM Avo" pitchFamily="18" charset="0"/>
              </a:rPr>
              <a:t>hợt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53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405"/>
            <a:ext cx="2670924" cy="5474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5150" y="1406876"/>
            <a:ext cx="10741699" cy="51333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latin typeface="UTM Avo" panose="02040603050506020204" pitchFamily="18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kiểm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Sơn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lẩm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nhẩm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Giỏ</a:t>
            </a:r>
            <a:endParaRPr lang="en-US" sz="2400" dirty="0">
              <a:latin typeface="UTM Avo" panose="02040603050506020204" pitchFamily="18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 err="1">
                <a:latin typeface="UTM Avo" panose="02040603050506020204" pitchFamily="18" charset="0"/>
              </a:rPr>
              <a:t>có</a:t>
            </a:r>
            <a:r>
              <a:rPr lang="en-US" dirty="0">
                <a:latin typeface="UTM Avo" panose="02040603050506020204" pitchFamily="18" charset="0"/>
              </a:rPr>
              <a:t> 8 con </a:t>
            </a:r>
            <a:r>
              <a:rPr lang="en-US" dirty="0" err="1">
                <a:latin typeface="UTM Avo" panose="02040603050506020204" pitchFamily="18" charset="0"/>
              </a:rPr>
              <a:t>cá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thờn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bơn</a:t>
            </a:r>
            <a:r>
              <a:rPr lang="en-US" dirty="0">
                <a:latin typeface="UTM Avo" panose="02040603050506020204" pitchFamily="18" charset="0"/>
              </a:rPr>
              <a:t>. Cho </a:t>
            </a:r>
            <a:r>
              <a:rPr lang="en-US" dirty="0" err="1">
                <a:latin typeface="UTM Avo" panose="02040603050506020204" pitchFamily="18" charset="0"/>
              </a:rPr>
              <a:t>bớt</a:t>
            </a:r>
            <a:r>
              <a:rPr lang="en-US" dirty="0">
                <a:latin typeface="UTM Avo" panose="02040603050506020204" pitchFamily="18" charset="0"/>
              </a:rPr>
              <a:t> 5 con,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4”.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thầm</a:t>
            </a:r>
            <a:r>
              <a:rPr lang="en-US" dirty="0">
                <a:latin typeface="UTM Avo" panose="02040603050506020204" pitchFamily="18" charset="0"/>
              </a:rPr>
              <a:t>: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>
                <a:latin typeface="UTM Avo" panose="02040603050506020204" pitchFamily="18" charset="0"/>
              </a:rPr>
              <a:t>“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3 </a:t>
            </a:r>
            <a:r>
              <a:rPr lang="en-US" dirty="0" err="1">
                <a:latin typeface="UTM Avo" panose="02040603050506020204" pitchFamily="18" charset="0"/>
              </a:rPr>
              <a:t>chứ</a:t>
            </a:r>
            <a:r>
              <a:rPr lang="en-US" dirty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Yến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tự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lễ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phép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en-US" dirty="0" err="1">
                <a:latin typeface="UTM Avo" panose="02040603050506020204" pitchFamily="18" charset="0"/>
              </a:rPr>
              <a:t>Dạ</a:t>
            </a:r>
            <a:endParaRPr lang="en-US" dirty="0">
              <a:latin typeface="UTM Avo" panose="02040603050506020204" pitchFamily="18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en-US" dirty="0" err="1">
                <a:latin typeface="UTM Avo" panose="02040603050506020204" pitchFamily="18" charset="0"/>
              </a:rPr>
              <a:t>Sơn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ngẫm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nghĩ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chợt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nghĩ</a:t>
            </a:r>
            <a:r>
              <a:rPr lang="en-US" dirty="0">
                <a:latin typeface="UTM Avo" panose="02040603050506020204" pitchFamily="18" charset="0"/>
              </a:rPr>
              <a:t> ra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nắn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nót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viết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      “ </a:t>
            </a:r>
            <a:r>
              <a:rPr lang="en-US" sz="2400" dirty="0">
                <a:latin typeface="UTM Avo" panose="02040603050506020204" pitchFamily="18" charset="0"/>
              </a:rPr>
              <a:t>8 – </a:t>
            </a:r>
            <a:r>
              <a:rPr lang="vi-VN" sz="2400" dirty="0" smtClean="0">
                <a:latin typeface="UTM Avo" panose="02040603050506020204" pitchFamily="18" charset="0"/>
              </a:rPr>
              <a:t>5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>
                <a:latin typeface="UTM Avo" panose="02040603050506020204" pitchFamily="18" charset="0"/>
              </a:rPr>
              <a:t>= </a:t>
            </a:r>
            <a:r>
              <a:rPr lang="vi-VN" sz="2400" dirty="0" smtClean="0">
                <a:latin typeface="UTM Avo" panose="02040603050506020204" pitchFamily="18" charset="0"/>
              </a:rPr>
              <a:t>3</a:t>
            </a:r>
            <a:r>
              <a:rPr lang="en-US" sz="2400" dirty="0" smtClean="0">
                <a:latin typeface="UTM Avo" panose="02040603050506020204" pitchFamily="18" charset="0"/>
              </a:rPr>
              <a:t>”.</a:t>
            </a:r>
            <a:endParaRPr lang="en-US" sz="2400" dirty="0">
              <a:latin typeface="UTM Avo" panose="020406030505060202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400" dirty="0">
                <a:latin typeface="UTM Avo" panose="02040603050506020204" pitchFamily="18" charset="0"/>
              </a:rPr>
              <a:t>								NGUYỄN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876" y="2589276"/>
            <a:ext cx="4682778" cy="2133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57157" y="408358"/>
            <a:ext cx="2103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802433" y="2495727"/>
            <a:ext cx="368175" cy="30040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800086" y="3040746"/>
            <a:ext cx="357581" cy="28733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798347" y="3529920"/>
            <a:ext cx="320061" cy="3016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639383" y="4458445"/>
            <a:ext cx="671298" cy="28733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798347" y="3968001"/>
            <a:ext cx="309176" cy="32738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A95DEC-680A-4389-BB04-E19FAEA0FC0F}"/>
              </a:ext>
            </a:extLst>
          </p:cNvPr>
          <p:cNvSpPr/>
          <p:nvPr/>
        </p:nvSpPr>
        <p:spPr>
          <a:xfrm>
            <a:off x="1994878" y="1330051"/>
            <a:ext cx="300534" cy="3233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8A334A-00BA-402F-B925-55531D650160}"/>
              </a:ext>
            </a:extLst>
          </p:cNvPr>
          <p:cNvSpPr/>
          <p:nvPr/>
        </p:nvSpPr>
        <p:spPr>
          <a:xfrm>
            <a:off x="4359646" y="1401232"/>
            <a:ext cx="328643" cy="3313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D67B88-5915-49DA-810B-F139A7ADC409}"/>
              </a:ext>
            </a:extLst>
          </p:cNvPr>
          <p:cNvSpPr/>
          <p:nvPr/>
        </p:nvSpPr>
        <p:spPr>
          <a:xfrm>
            <a:off x="8590189" y="1322096"/>
            <a:ext cx="314854" cy="3313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051AD-C839-4308-B8DD-33531EE0DFCB}"/>
              </a:ext>
            </a:extLst>
          </p:cNvPr>
          <p:cNvSpPr/>
          <p:nvPr/>
        </p:nvSpPr>
        <p:spPr>
          <a:xfrm>
            <a:off x="3915864" y="1840196"/>
            <a:ext cx="348343" cy="3157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6757446" y="1854607"/>
            <a:ext cx="359228" cy="3157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566375" y="4961951"/>
            <a:ext cx="604233" cy="27897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3070048" y="4494027"/>
            <a:ext cx="632460" cy="5035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31D9AA-7366-4532-8D64-7CFAEDAB3414}"/>
              </a:ext>
            </a:extLst>
          </p:cNvPr>
          <p:cNvSpPr/>
          <p:nvPr/>
        </p:nvSpPr>
        <p:spPr>
          <a:xfrm>
            <a:off x="429170" y="5451125"/>
            <a:ext cx="678353" cy="34111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86371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405"/>
            <a:ext cx="2670924" cy="5474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5150" y="1406876"/>
            <a:ext cx="10741699" cy="5133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chép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lẩm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nhẩm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Giỏ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8 con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thờn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bơn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. Cho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bớt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5 con,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4”.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thầm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?”.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UTM Avo" panose="02040603050506020204" pitchFamily="18" charset="0"/>
              </a:rPr>
              <a:t>						</a:t>
            </a:r>
            <a:r>
              <a:rPr lang="en-US" sz="2400" dirty="0">
                <a:latin typeface="UTM Avo" panose="02040603050506020204" pitchFamily="18" charset="0"/>
              </a:rPr>
              <a:t>	NGUYỄN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664" y="2532126"/>
            <a:ext cx="5983211" cy="27256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57157" y="408358"/>
            <a:ext cx="2103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25149" y="3036130"/>
            <a:ext cx="10741699" cy="513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lvl="1" indent="0">
              <a:spcBef>
                <a:spcPts val="1200"/>
              </a:spcBef>
              <a:buNone/>
            </a:pPr>
            <a:r>
              <a:rPr lang="en-US" sz="2800" kern="0" dirty="0" smtClean="0">
                <a:latin typeface="UTM Avo" panose="02040603050506020204" pitchFamily="18" charset="0"/>
              </a:rPr>
              <a:t>	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Yến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lvl="2">
              <a:spcBef>
                <a:spcPts val="1200"/>
              </a:spcBef>
              <a:buFontTx/>
              <a:buChar char="-"/>
            </a:pP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457200" lvl="1" indent="0">
              <a:spcBef>
                <a:spcPts val="1200"/>
              </a:spcBef>
              <a:buFont typeface="Arial"/>
              <a:buNone/>
            </a:pP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lễ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lvl="2">
              <a:spcBef>
                <a:spcPts val="1200"/>
              </a:spcBef>
              <a:buFontTx/>
              <a:buChar char="-"/>
            </a:pP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endParaRPr lang="en-US" sz="2800" kern="0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457200" lvl="1" indent="0">
              <a:spcBef>
                <a:spcPts val="1200"/>
              </a:spcBef>
              <a:buFont typeface="Arial"/>
              <a:buNone/>
            </a:pP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Sơn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ngẫm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nghĩ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chợt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nghĩ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nắn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nót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kern="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en-US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“ 8 – </a:t>
            </a:r>
            <a:r>
              <a:rPr lang="vi-VN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r>
              <a:rPr lang="en-US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= </a:t>
            </a:r>
            <a:r>
              <a:rPr lang="vi-VN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en-US" kern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”.</a:t>
            </a:r>
            <a:endParaRPr lang="en-US" kern="0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indent="0" algn="ctr">
              <a:spcBef>
                <a:spcPts val="1200"/>
              </a:spcBef>
              <a:buFont typeface="Arial"/>
              <a:buNone/>
            </a:pPr>
            <a:r>
              <a:rPr lang="en-US" sz="2400" kern="0" dirty="0" smtClean="0">
                <a:latin typeface="UTM Avo" panose="02040603050506020204" pitchFamily="18" charset="0"/>
              </a:rPr>
              <a:t>								NGUYỄN LY</a:t>
            </a:r>
            <a:endParaRPr lang="en-US" sz="2400" kern="0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A95DEC-680A-4389-BB04-E19FAEA0FC0F}"/>
              </a:ext>
            </a:extLst>
          </p:cNvPr>
          <p:cNvSpPr/>
          <p:nvPr/>
        </p:nvSpPr>
        <p:spPr>
          <a:xfrm>
            <a:off x="1185195" y="1630800"/>
            <a:ext cx="300534" cy="3233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8A334A-00BA-402F-B925-55531D650160}"/>
              </a:ext>
            </a:extLst>
          </p:cNvPr>
          <p:cNvSpPr/>
          <p:nvPr/>
        </p:nvSpPr>
        <p:spPr>
          <a:xfrm>
            <a:off x="1006819" y="3252099"/>
            <a:ext cx="328643" cy="3313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19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6442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6169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992842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0"/>
            <a:ext cx="6173581" cy="65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7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141834" y="179947"/>
            <a:ext cx="846068" cy="41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8725" t="43196" r="35963" b="21562"/>
          <a:stretch/>
        </p:blipFill>
        <p:spPr>
          <a:xfrm>
            <a:off x="1271777" y="912018"/>
            <a:ext cx="9153525" cy="44148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22431" y="2893003"/>
            <a:ext cx="64770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27471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668"/>
            <a:ext cx="2800350" cy="5106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09348" y="1162961"/>
            <a:ext cx="11573303" cy="8223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	</a:t>
            </a:r>
            <a:r>
              <a:rPr lang="en-US" sz="13600" dirty="0" err="1">
                <a:latin typeface="UTM Avo" panose="02040603050506020204" pitchFamily="18" charset="0"/>
              </a:rPr>
              <a:t>Giờ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kiểm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tra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chép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đề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lẩm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nhẩm</a:t>
            </a:r>
            <a:r>
              <a:rPr lang="en-US" sz="13600" dirty="0">
                <a:latin typeface="UTM Avo" panose="02040603050506020204" pitchFamily="18" charset="0"/>
              </a:rPr>
              <a:t>: “</a:t>
            </a:r>
            <a:r>
              <a:rPr lang="en-US" sz="13600" dirty="0" err="1">
                <a:latin typeface="UTM Avo" panose="02040603050506020204" pitchFamily="18" charset="0"/>
              </a:rPr>
              <a:t>Giỏ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có</a:t>
            </a:r>
            <a:r>
              <a:rPr lang="en-US" sz="13600" dirty="0">
                <a:latin typeface="UTM Avo" panose="02040603050506020204" pitchFamily="18" charset="0"/>
              </a:rPr>
              <a:t> 8 con </a:t>
            </a:r>
            <a:r>
              <a:rPr lang="en-US" sz="13600" dirty="0" err="1">
                <a:latin typeface="UTM Avo" panose="02040603050506020204" pitchFamily="18" charset="0"/>
              </a:rPr>
              <a:t>cá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thờn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bơn</a:t>
            </a:r>
            <a:r>
              <a:rPr lang="en-US" sz="13600" dirty="0">
                <a:latin typeface="UTM Avo" panose="02040603050506020204" pitchFamily="18" charset="0"/>
              </a:rPr>
              <a:t>. Cho </a:t>
            </a:r>
            <a:r>
              <a:rPr lang="en-US" sz="13600" dirty="0" err="1">
                <a:latin typeface="UTM Avo" panose="02040603050506020204" pitchFamily="18" charset="0"/>
              </a:rPr>
              <a:t>bớt</a:t>
            </a:r>
            <a:r>
              <a:rPr lang="en-US" sz="13600" dirty="0">
                <a:latin typeface="UTM Avo" panose="02040603050506020204" pitchFamily="18" charset="0"/>
              </a:rPr>
              <a:t> 5 con, 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4”.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thì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thầm</a:t>
            </a:r>
            <a:r>
              <a:rPr lang="en-US" sz="13600" dirty="0">
                <a:latin typeface="UTM Avo" panose="02040603050506020204" pitchFamily="18" charset="0"/>
              </a:rPr>
              <a:t>: 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3 </a:t>
            </a:r>
            <a:r>
              <a:rPr lang="en-US" sz="13600" dirty="0" err="1">
                <a:latin typeface="UTM Avo" panose="02040603050506020204" pitchFamily="18" charset="0"/>
              </a:rPr>
              <a:t>chứ</a:t>
            </a:r>
            <a:r>
              <a:rPr lang="en-US" sz="13600" dirty="0">
                <a:latin typeface="UTM Avo" panose="02040603050506020204" pitchFamily="18" charset="0"/>
              </a:rPr>
              <a:t>?”.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Cô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Yến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bên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để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tự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làm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đi</a:t>
            </a:r>
            <a:r>
              <a:rPr lang="en-US" sz="13600" dirty="0">
                <a:latin typeface="UTM Avo" panose="02040603050506020204" pitchFamily="18" charset="0"/>
              </a:rPr>
              <a:t>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lễ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phép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Dạ</a:t>
            </a:r>
            <a:endParaRPr lang="en-US" sz="13600" dirty="0">
              <a:latin typeface="UTM Avo" panose="02040603050506020204" pitchFamily="18" charset="0"/>
            </a:endParaRP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ngẫm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Em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chợt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ra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nắn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nót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viết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 8 – </a:t>
            </a:r>
            <a:r>
              <a:rPr lang="vi-VN" sz="13600" dirty="0" smtClean="0">
                <a:latin typeface="UTM Avo" panose="02040603050506020204" pitchFamily="18" charset="0"/>
              </a:rPr>
              <a:t>5</a:t>
            </a:r>
            <a:r>
              <a:rPr lang="en-US" sz="13600" dirty="0" smtClean="0">
                <a:latin typeface="UTM Avo" panose="02040603050506020204" pitchFamily="18" charset="0"/>
              </a:rPr>
              <a:t> </a:t>
            </a:r>
            <a:r>
              <a:rPr lang="en-US" sz="13600" dirty="0">
                <a:latin typeface="UTM Avo" panose="02040603050506020204" pitchFamily="18" charset="0"/>
              </a:rPr>
              <a:t>= </a:t>
            </a:r>
            <a:r>
              <a:rPr lang="vi-VN" sz="13600" dirty="0" smtClean="0">
                <a:latin typeface="UTM Avo" panose="02040603050506020204" pitchFamily="18" charset="0"/>
              </a:rPr>
              <a:t>3</a:t>
            </a:r>
            <a:r>
              <a:rPr lang="en-US" sz="13600" dirty="0" smtClean="0">
                <a:latin typeface="UTM Avo" panose="02040603050506020204" pitchFamily="18" charset="0"/>
              </a:rPr>
              <a:t>”.</a:t>
            </a:r>
            <a:endParaRPr lang="en-US" sz="13600" dirty="0">
              <a:latin typeface="UTM Avo" panose="020406030505060202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9600" dirty="0">
                <a:latin typeface="UTM Avo" panose="02040603050506020204" pitchFamily="18" charset="0"/>
              </a:rPr>
              <a:t>								</a:t>
            </a:r>
            <a:r>
              <a:rPr lang="en-US" sz="9600" dirty="0" err="1">
                <a:latin typeface="UTM Avo" panose="02040603050506020204" pitchFamily="18" charset="0"/>
              </a:rPr>
              <a:t>NGUYỄN</a:t>
            </a:r>
            <a:r>
              <a:rPr lang="en-US" sz="9600" dirty="0">
                <a:latin typeface="UTM Avo" panose="02040603050506020204" pitchFamily="18" charset="0"/>
              </a:rPr>
              <a:t> LY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18" y="2424866"/>
            <a:ext cx="5257945" cy="23521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74972" y="482044"/>
            <a:ext cx="2599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95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2821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318866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1609" y="2507961"/>
            <a:ext cx="8148782" cy="1325563"/>
          </a:xfrm>
        </p:spPr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thôn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xóm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4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9136" y="2103437"/>
            <a:ext cx="6153727" cy="1325563"/>
          </a:xfrm>
        </p:spPr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trốn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tìm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576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90009" y="2103437"/>
            <a:ext cx="5811982" cy="1325563"/>
          </a:xfrm>
        </p:spPr>
        <p:txBody>
          <a:bodyPr>
            <a:noAutofit/>
          </a:bodyPr>
          <a:lstStyle/>
          <a:p>
            <a:r>
              <a:rPr lang="en-US" sz="115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thốt</a:t>
            </a:r>
            <a:r>
              <a:rPr lang="en-US" sz="115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15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nốt</a:t>
            </a:r>
            <a:endParaRPr lang="en-US" sz="115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684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19500" y="2103437"/>
            <a:ext cx="4953000" cy="1325563"/>
          </a:xfrm>
        </p:spPr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cà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rốt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4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3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348618" y="2968628"/>
            <a:ext cx="4571215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Khám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phá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001"/>
  <p:tag name="TIMING" val="|14"/>
  <p:tag name="ISPRING_CUSTOM_TIMING_USED" val="1"/>
  <p:tag name="ISPRING_SLIDE_ID_2" val="{7E35B31E-4D8B-4ED6-91B4-9A75F48859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265</Words>
  <Application>Microsoft Office PowerPoint</Application>
  <PresentationFormat>Widescreen</PresentationFormat>
  <Paragraphs>118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宋体</vt:lpstr>
      <vt:lpstr>宋体</vt:lpstr>
      <vt:lpstr>.VnAvant</vt:lpstr>
      <vt:lpstr>Arial</vt:lpstr>
      <vt:lpstr>Arial-Rounded</vt:lpstr>
      <vt:lpstr>AvantGarde</vt:lpstr>
      <vt:lpstr>Calibri</vt:lpstr>
      <vt:lpstr>Calibri Light</vt:lpstr>
      <vt:lpstr>Frankfurter</vt:lpstr>
      <vt:lpstr>HP001 4 hàng</vt:lpstr>
      <vt:lpstr>inpin heiti</vt:lpstr>
      <vt:lpstr>Lato Regular</vt:lpstr>
      <vt:lpstr>Times New Roman</vt:lpstr>
      <vt:lpstr>UTM Avo</vt:lpstr>
      <vt:lpstr>zihun35hao-jindianyahei</vt:lpstr>
      <vt:lpstr>字魂7号-温暖童稚体</vt:lpstr>
      <vt:lpstr>Theme Tiếng Việt 1</vt:lpstr>
      <vt:lpstr>HOC10 TEMPLATE (1)</vt:lpstr>
      <vt:lpstr>PowerPoint Presentation</vt:lpstr>
      <vt:lpstr>    Khởi động Trò chơi: HÁI CAM</vt:lpstr>
      <vt:lpstr>PowerPoint Presentation</vt:lpstr>
      <vt:lpstr>thôn xóm</vt:lpstr>
      <vt:lpstr>trốn tìm</vt:lpstr>
      <vt:lpstr>thốt nốt</vt:lpstr>
      <vt:lpstr>cà rốt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PowerPoint Presentation</vt:lpstr>
      <vt:lpstr>Tập đọc</vt:lpstr>
      <vt:lpstr>Tập đọc</vt:lpstr>
      <vt:lpstr>PowerPoint Presentation</vt:lpstr>
      <vt:lpstr>PowerPoint Presentation</vt:lpstr>
      <vt:lpstr>Luyện đọc lại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win 10</cp:lastModifiedBy>
  <cp:revision>72</cp:revision>
  <dcterms:created xsi:type="dcterms:W3CDTF">2021-11-01T13:35:36Z</dcterms:created>
  <dcterms:modified xsi:type="dcterms:W3CDTF">2025-03-31T09:50:29Z</dcterms:modified>
</cp:coreProperties>
</file>