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498" r:id="rId2"/>
    <p:sldId id="499" r:id="rId3"/>
    <p:sldId id="256" r:id="rId4"/>
    <p:sldId id="497" r:id="rId5"/>
    <p:sldId id="495" r:id="rId6"/>
    <p:sldId id="277" r:id="rId7"/>
    <p:sldId id="496" r:id="rId8"/>
    <p:sldId id="500" r:id="rId9"/>
    <p:sldId id="281" r:id="rId10"/>
    <p:sldId id="501" r:id="rId11"/>
    <p:sldId id="257" r:id="rId12"/>
    <p:sldId id="502" r:id="rId13"/>
    <p:sldId id="503" r:id="rId14"/>
    <p:sldId id="507" r:id="rId15"/>
    <p:sldId id="504" r:id="rId16"/>
    <p:sldId id="508" r:id="rId17"/>
    <p:sldId id="505" r:id="rId18"/>
    <p:sldId id="506" r:id="rId19"/>
    <p:sldId id="509" r:id="rId20"/>
    <p:sldId id="510" r:id="rId21"/>
    <p:sldId id="511" r:id="rId22"/>
    <p:sldId id="512" r:id="rId23"/>
  </p:sldIdLst>
  <p:sldSz cx="18288000" cy="10287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173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5FE313-B03F-4808-A182-1406BBF6B043}" type="datetimeFigureOut">
              <a:rPr lang="vi-VN" smtClean="0"/>
              <a:t>10/07/2023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ADD73-2F8E-4C7B-BAB1-AB41379F22E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5815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13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12" Type="http://schemas.openxmlformats.org/officeDocument/2006/relationships/image" Target="../media/image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11" Type="http://schemas.openxmlformats.org/officeDocument/2006/relationships/image" Target="../media/image17.svg"/><Relationship Id="rId5" Type="http://schemas.openxmlformats.org/officeDocument/2006/relationships/image" Target="../media/image27.svg"/><Relationship Id="rId10" Type="http://schemas.openxmlformats.org/officeDocument/2006/relationships/image" Target="../media/image16.svg"/><Relationship Id="rId4" Type="http://schemas.openxmlformats.org/officeDocument/2006/relationships/image" Target="../media/image26.png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3" Type="http://schemas.openxmlformats.org/officeDocument/2006/relationships/image" Target="../media/image27.svg"/><Relationship Id="rId7" Type="http://schemas.openxmlformats.org/officeDocument/2006/relationships/image" Target="../media/image16.sv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34.png"/><Relationship Id="rId5" Type="http://schemas.openxmlformats.org/officeDocument/2006/relationships/image" Target="../media/image14.svg"/><Relationship Id="rId10" Type="http://schemas.openxmlformats.org/officeDocument/2006/relationships/image" Target="../media/image8.svg"/><Relationship Id="rId4" Type="http://schemas.openxmlformats.org/officeDocument/2006/relationships/image" Target="../media/image13.pn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svg"/><Relationship Id="rId12" Type="http://schemas.openxmlformats.org/officeDocument/2006/relationships/image" Target="../media/image8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3.png"/><Relationship Id="rId11" Type="http://schemas.openxmlformats.org/officeDocument/2006/relationships/image" Target="../media/image7.png"/><Relationship Id="rId5" Type="http://schemas.openxmlformats.org/officeDocument/2006/relationships/image" Target="../media/image27.svg"/><Relationship Id="rId10" Type="http://schemas.openxmlformats.org/officeDocument/2006/relationships/image" Target="../media/image17.svg"/><Relationship Id="rId4" Type="http://schemas.openxmlformats.org/officeDocument/2006/relationships/image" Target="../media/image26.png"/><Relationship Id="rId9" Type="http://schemas.openxmlformats.org/officeDocument/2006/relationships/image" Target="../media/image16.svg"/><Relationship Id="rId1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11.svg"/><Relationship Id="rId7" Type="http://schemas.openxmlformats.org/officeDocument/2006/relationships/image" Target="../media/image7.png"/><Relationship Id="rId12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svg"/><Relationship Id="rId11" Type="http://schemas.openxmlformats.org/officeDocument/2006/relationships/image" Target="../media/image17.svg"/><Relationship Id="rId5" Type="http://schemas.openxmlformats.org/officeDocument/2006/relationships/image" Target="../media/image13.png"/><Relationship Id="rId10" Type="http://schemas.openxmlformats.org/officeDocument/2006/relationships/image" Target="../media/image16.sv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gif"/><Relationship Id="rId11" Type="http://schemas.openxmlformats.org/officeDocument/2006/relationships/image" Target="../media/image23.jpeg"/><Relationship Id="rId5" Type="http://schemas.openxmlformats.org/officeDocument/2006/relationships/image" Target="../media/image5.sv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0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gif"/><Relationship Id="rId11" Type="http://schemas.openxmlformats.org/officeDocument/2006/relationships/image" Target="../media/image9.png"/><Relationship Id="rId5" Type="http://schemas.openxmlformats.org/officeDocument/2006/relationships/image" Target="../media/image25.svg"/><Relationship Id="rId10" Type="http://schemas.openxmlformats.org/officeDocument/2006/relationships/image" Target="../media/image27.svg"/><Relationship Id="rId4" Type="http://schemas.openxmlformats.org/officeDocument/2006/relationships/image" Target="../media/image24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2000548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KHỞI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ĐỘNG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baseline="0" dirty="0">
                <a:solidFill>
                  <a:srgbClr val="0000FF"/>
                </a:solidFill>
                <a:latin typeface="Times New Roman" panose="02020603050405020304" pitchFamily="18" charset="0"/>
              </a:rPr>
              <a:t>Hãy</a:t>
            </a: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lắng nghe và cho biết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giai điệu sau là của bài hát nào đã học? Sáng tác của ai?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10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Thể hiện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nhạc cụ gõ hoặc 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315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65CFBFC7-24ED-42CC-707F-0A5AF894FD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990" y="1846730"/>
            <a:ext cx="17133710" cy="3352800"/>
          </a:xfrm>
          <a:prstGeom prst="rect">
            <a:avLst/>
          </a:prstGeom>
        </p:spPr>
      </p:pic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11" name="tri">
            <a:hlinkClick r:id="" action="ppaction://media"/>
            <a:extLst>
              <a:ext uri="{FF2B5EF4-FFF2-40B4-BE49-F238E27FC236}">
                <a16:creationId xmlns:a16="http://schemas.microsoft.com/office/drawing/2014/main" id="{8EC95A9C-9A6C-A056-4B37-A5F266801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116300" y="2476499"/>
            <a:ext cx="1295400" cy="12954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5F9C3496-7A3D-D89E-3208-B8C25CAA0331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Triangle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5986923F-C8E7-8970-288C-9EA3C2F82BD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169546"/>
            <a:ext cx="17449800" cy="205740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DABF149-60AE-5BC2-8289-0F770B72F8E6}"/>
              </a:ext>
            </a:extLst>
          </p:cNvPr>
          <p:cNvSpPr txBox="1"/>
          <p:nvPr/>
        </p:nvSpPr>
        <p:spPr>
          <a:xfrm>
            <a:off x="-5247094" y="247036"/>
            <a:ext cx="14969319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Maracas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4" name="mara">
            <a:hlinkClick r:id="" action="ppaction://media"/>
            <a:extLst>
              <a:ext uri="{FF2B5EF4-FFF2-40B4-BE49-F238E27FC236}">
                <a16:creationId xmlns:a16="http://schemas.microsoft.com/office/drawing/2014/main" id="{6E3D87FD-124F-D5A0-7576-97DACA1105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439901" y="1469817"/>
            <a:ext cx="1028699" cy="1028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8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008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72902058-B1BB-BC5E-0166-A12B6469DDC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859" y="2667000"/>
            <a:ext cx="18010909" cy="3048000"/>
          </a:xfrm>
          <a:prstGeom prst="rect">
            <a:avLst/>
          </a:prstGeom>
        </p:spPr>
      </p:pic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7C66CB2-F050-C61E-2497-57AB0C68D354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2" name="tri">
            <a:hlinkClick r:id="" action="ppaction://media"/>
            <a:extLst>
              <a:ext uri="{FF2B5EF4-FFF2-40B4-BE49-F238E27FC236}">
                <a16:creationId xmlns:a16="http://schemas.microsoft.com/office/drawing/2014/main" id="{BA763C96-FF4E-00E2-597B-00BC7863CB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886394" y="72389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5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10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84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67008203-1CD1-5B04-7C21-155FAE083E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56881" y="2156317"/>
            <a:ext cx="18135601" cy="5412569"/>
          </a:xfrm>
          <a:prstGeom prst="rect">
            <a:avLst/>
          </a:prstGeom>
        </p:spPr>
      </p:pic>
      <p:pic>
        <p:nvPicPr>
          <p:cNvPr id="11" name="mara">
            <a:hlinkClick r:id="" action="ppaction://media"/>
            <a:extLst>
              <a:ext uri="{FF2B5EF4-FFF2-40B4-BE49-F238E27FC236}">
                <a16:creationId xmlns:a16="http://schemas.microsoft.com/office/drawing/2014/main" id="{33220680-9309-E39D-0235-57A6E29DE6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430502" y="762001"/>
            <a:ext cx="1028699" cy="1028699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C906BE80-2014-E863-118C-B07799EAA3F5}"/>
              </a:ext>
            </a:extLst>
          </p:cNvPr>
          <p:cNvSpPr txBox="1"/>
          <p:nvPr/>
        </p:nvSpPr>
        <p:spPr>
          <a:xfrm>
            <a:off x="-762000" y="289858"/>
            <a:ext cx="18048694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Gõ đệm theo nhóm cho bài 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Tình bạn tuổi thơ 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4574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8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5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828800" y="1870857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a. Thực hành thổi nốt La trên Ri-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cóoc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-</a:t>
            </a:r>
            <a:r>
              <a:rPr lang="vi-VN" sz="3600" b="1" dirty="0" err="1">
                <a:solidFill>
                  <a:srgbClr val="7030A0"/>
                </a:solidFill>
                <a:latin typeface="Times New Roman" panose="02020603050405020304" pitchFamily="18" charset="0"/>
              </a:rPr>
              <a:t>đơ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F4FF4F62-AC53-CE3B-2C13-C8F36ED4EF6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66800" y="3264622"/>
            <a:ext cx="16725901" cy="3860374"/>
          </a:xfrm>
          <a:prstGeom prst="rect">
            <a:avLst/>
          </a:prstGeom>
        </p:spPr>
      </p:pic>
      <p:pic>
        <p:nvPicPr>
          <p:cNvPr id="15" name="lak">
            <a:hlinkClick r:id="" action="ppaction://media"/>
            <a:extLst>
              <a:ext uri="{FF2B5EF4-FFF2-40B4-BE49-F238E27FC236}">
                <a16:creationId xmlns:a16="http://schemas.microsoft.com/office/drawing/2014/main" id="{501F8062-786A-A24C-D2AF-A65582E581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459201" y="2203769"/>
            <a:ext cx="12954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266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0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AB952EC-7052-5DB7-DAE1-EA0540F45D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0500" y="2802313"/>
            <a:ext cx="17907000" cy="3048000"/>
          </a:xfrm>
          <a:prstGeom prst="rect">
            <a:avLst/>
          </a:prstGeom>
        </p:spPr>
      </p:pic>
      <p:pic>
        <p:nvPicPr>
          <p:cNvPr id="11" name="ls">
            <a:hlinkClick r:id="" action="ppaction://media"/>
            <a:extLst>
              <a:ext uri="{FF2B5EF4-FFF2-40B4-BE49-F238E27FC236}">
                <a16:creationId xmlns:a16="http://schemas.microsoft.com/office/drawing/2014/main" id="{8CC5265D-6327-D65D-2B26-561B3DF81E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35400" y="2376219"/>
            <a:ext cx="838200" cy="838200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D61C6553-77D9-2AA5-87C2-553E40C7A043}"/>
              </a:ext>
            </a:extLst>
          </p:cNvPr>
          <p:cNvSpPr txBox="1"/>
          <p:nvPr/>
        </p:nvSpPr>
        <p:spPr>
          <a:xfrm>
            <a:off x="-628029" y="602049"/>
            <a:ext cx="18048694" cy="92333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Thực hành mẫu âm với nốt si và la trên Ri-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cóoc</a:t>
            </a:r>
            <a:r>
              <a:rPr lang="vi-VN" sz="54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-</a:t>
            </a:r>
            <a:r>
              <a:rPr lang="vi-VN" sz="5400" b="1" dirty="0" err="1">
                <a:solidFill>
                  <a:srgbClr val="C00000"/>
                </a:solidFill>
                <a:latin typeface="Times New Roman" panose="02020603050405020304" pitchFamily="18" charset="0"/>
              </a:rPr>
              <a:t>đơ</a:t>
            </a:r>
            <a:endParaRPr kumimoji="0" lang="vi-VN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6925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84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2.Nhạc cụ giai điệu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b. Thực hành mẫu âm với các nốt đồ rê mi pha son trên kèm phím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BF8F8A10-72DF-9CB4-1CF5-C8CCCE762D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752600" y="3117846"/>
            <a:ext cx="11762459" cy="5192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773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1A7A59-4C6E-B9E6-9198-CAC27781F9FE}"/>
              </a:ext>
            </a:extLst>
          </p:cNvPr>
          <p:cNvSpPr txBox="1"/>
          <p:nvPr/>
        </p:nvSpPr>
        <p:spPr>
          <a:xfrm>
            <a:off x="4038600" y="3238500"/>
            <a:ext cx="12039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4400" i="1" dirty="0">
                <a:solidFill>
                  <a:srgbClr val="0000FF"/>
                </a:solidFill>
                <a:latin typeface="Times New Roman" panose="02020603050405020304" pitchFamily="18" charset="0"/>
              </a:rPr>
              <a:t>Giai điệu của bài hát “</a:t>
            </a:r>
            <a:r>
              <a:rPr kumimoji="0" lang="vi-VN" sz="44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</a:rPr>
              <a:t>Tình bạn tuổi thơ”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697200" y="1226186"/>
            <a:ext cx="990600" cy="990600"/>
          </a:xfrm>
          <a:prstGeom prst="rect">
            <a:avLst/>
          </a:prstGeom>
        </p:spPr>
      </p:pic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BB611C47-289A-60FB-13DD-364AF90A782C}"/>
              </a:ext>
            </a:extLst>
          </p:cNvPr>
          <p:cNvSpPr txBox="1"/>
          <p:nvPr/>
        </p:nvSpPr>
        <p:spPr>
          <a:xfrm>
            <a:off x="6172200" y="4292026"/>
            <a:ext cx="914242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vi-VN" sz="3200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</a:rPr>
              <a:t>Nhạc và lời: Nguyễn Quốc Việt</a:t>
            </a:r>
            <a:endParaRPr kumimoji="0" lang="vi-VN" sz="3200" b="0" i="1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51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2.Nhạc cụ giai điệu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Thực hành mẫu âm với các nốt đồ rê mi pha son trên kèm phím</a:t>
            </a: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9705158-95CE-F683-FA5B-5CB4287BF7B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0921" y="3771899"/>
            <a:ext cx="17764680" cy="1555668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9D71DAA-31E5-859A-0DE7-1F78714B57FB}"/>
              </a:ext>
            </a:extLst>
          </p:cNvPr>
          <p:cNvSpPr txBox="1"/>
          <p:nvPr/>
        </p:nvSpPr>
        <p:spPr>
          <a:xfrm>
            <a:off x="2886135" y="5086606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1                         2                         3                        4                        5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5" name="drmfs">
            <a:hlinkClick r:id="" action="ppaction://media"/>
            <a:extLst>
              <a:ext uri="{FF2B5EF4-FFF2-40B4-BE49-F238E27FC236}">
                <a16:creationId xmlns:a16="http://schemas.microsoft.com/office/drawing/2014/main" id="{A4EAE9ED-E39C-DBEC-34CE-2FEECEFB5E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535400" y="2423690"/>
            <a:ext cx="1056444" cy="105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3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89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4" grpId="0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6535400" y="20171"/>
            <a:ext cx="1752600" cy="1770529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7515D060-19DA-EAAA-70B3-7F033C16F45B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97F53031-71DE-AEBB-A0A5-921E56C0F08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5">
            <a:extLst>
              <a:ext uri="{FF2B5EF4-FFF2-40B4-BE49-F238E27FC236}">
                <a16:creationId xmlns:a16="http://schemas.microsoft.com/office/drawing/2014/main" id="{54B18CFF-581E-51E0-608B-56A3859B7054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reeform 6">
            <a:extLst>
              <a:ext uri="{FF2B5EF4-FFF2-40B4-BE49-F238E27FC236}">
                <a16:creationId xmlns:a16="http://schemas.microsoft.com/office/drawing/2014/main" id="{7C94009C-A818-B183-BD6C-64B1C167FCD9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BB742EC1-4EB9-FD91-517F-0304DB095A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9296402" y="9639300"/>
            <a:ext cx="8991600" cy="647699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367BD45F-4323-1C7E-9D52-8E2F5F0EB05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228600" y="9791699"/>
            <a:ext cx="9905999" cy="4953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97231D0D-C207-2197-D863-3102A0201ADC}"/>
              </a:ext>
            </a:extLst>
          </p:cNvPr>
          <p:cNvSpPr txBox="1"/>
          <p:nvPr/>
        </p:nvSpPr>
        <p:spPr>
          <a:xfrm>
            <a:off x="-762000" y="289858"/>
            <a:ext cx="18048694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2.Nhạc cụ giai điệu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0634ECA-117F-B437-3896-89B0FEE0A756}"/>
              </a:ext>
            </a:extLst>
          </p:cNvPr>
          <p:cNvSpPr txBox="1"/>
          <p:nvPr/>
        </p:nvSpPr>
        <p:spPr>
          <a:xfrm>
            <a:off x="-1066800" y="1873098"/>
            <a:ext cx="180486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b. Thực hành mẫu âm với các nốt đồ rê mi pha son trên kèm phím</a:t>
            </a:r>
          </a:p>
        </p:txBody>
      </p:sp>
      <p:pic>
        <p:nvPicPr>
          <p:cNvPr id="12" name="Hình ảnh 11">
            <a:extLst>
              <a:ext uri="{FF2B5EF4-FFF2-40B4-BE49-F238E27FC236}">
                <a16:creationId xmlns:a16="http://schemas.microsoft.com/office/drawing/2014/main" id="{16C4D432-0C86-F25B-2C06-CA00E72A00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578" y="2907092"/>
            <a:ext cx="17343422" cy="3248471"/>
          </a:xfrm>
          <a:prstGeom prst="rect">
            <a:avLst/>
          </a:prstGeom>
        </p:spPr>
      </p:pic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C43441E4-99FD-1502-5D70-F4C77F018DF0}"/>
              </a:ext>
            </a:extLst>
          </p:cNvPr>
          <p:cNvSpPr txBox="1"/>
          <p:nvPr/>
        </p:nvSpPr>
        <p:spPr>
          <a:xfrm>
            <a:off x="3601071" y="4343441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1         </a:t>
            </a:r>
            <a:r>
              <a:rPr kumimoji="0" lang="vi-VN" sz="3600" b="1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2             3          </a:t>
            </a: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4                     5                               5  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A69B2D4-E590-DD3A-4D75-EB87DE0C6227}"/>
              </a:ext>
            </a:extLst>
          </p:cNvPr>
          <p:cNvSpPr txBox="1"/>
          <p:nvPr/>
        </p:nvSpPr>
        <p:spPr>
          <a:xfrm>
            <a:off x="2036732" y="6092127"/>
            <a:ext cx="14543494" cy="646331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3600" b="1" dirty="0">
                <a:solidFill>
                  <a:srgbClr val="7030A0"/>
                </a:solidFill>
                <a:latin typeface="Times New Roman" panose="02020603050405020304" pitchFamily="18" charset="0"/>
              </a:rPr>
              <a:t>  5            4                 3            2                  1                                 1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18" name="ttkm">
            <a:hlinkClick r:id="" action="ppaction://media"/>
            <a:extLst>
              <a:ext uri="{FF2B5EF4-FFF2-40B4-BE49-F238E27FC236}">
                <a16:creationId xmlns:a16="http://schemas.microsoft.com/office/drawing/2014/main" id="{621D5B74-58EC-5D0B-2D13-AFAD81AEC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000" y="514708"/>
            <a:ext cx="865764" cy="865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88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29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4" grpId="0"/>
      <p:bldP spid="1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oft Illustrative Lunar New Year Cherry Blossoms"/>
          <p:cNvSpPr/>
          <p:nvPr/>
        </p:nvSpPr>
        <p:spPr>
          <a:xfrm rot="1510615">
            <a:off x="-619688" y="-405264"/>
            <a:ext cx="5077780" cy="2945112"/>
          </a:xfrm>
          <a:custGeom>
            <a:avLst/>
            <a:gdLst/>
            <a:ahLst/>
            <a:cxnLst/>
            <a:rect l="l" t="t" r="r" b="b"/>
            <a:pathLst>
              <a:path w="5077780" h="2945112">
                <a:moveTo>
                  <a:pt x="0" y="0"/>
                </a:moveTo>
                <a:lnTo>
                  <a:pt x="5077780" y="0"/>
                </a:lnTo>
                <a:lnTo>
                  <a:pt x="5077780" y="2945113"/>
                </a:lnTo>
                <a:lnTo>
                  <a:pt x="0" y="294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9D9EA2A-33F7-E16D-DC37-E1D5B200E700}"/>
              </a:ext>
            </a:extLst>
          </p:cNvPr>
          <p:cNvSpPr/>
          <p:nvPr/>
        </p:nvSpPr>
        <p:spPr>
          <a:xfrm>
            <a:off x="-365110" y="102870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067541D-1667-440E-1E0D-E5AC54E35A94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295A118-B646-B269-92B2-A34F7B2C4C4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5BBB89-BC8B-AA44-A760-AD3D76D63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708350A-9B46-EDB0-FEA8-9EF580CFF1D0}"/>
              </a:ext>
            </a:extLst>
          </p:cNvPr>
          <p:cNvSpPr txBox="1"/>
          <p:nvPr/>
        </p:nvSpPr>
        <p:spPr>
          <a:xfrm>
            <a:off x="8001000" y="877699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7189CC-B6A3-C0F6-DB87-437AFA45584D}"/>
              </a:ext>
            </a:extLst>
          </p:cNvPr>
          <p:cNvSpPr txBox="1"/>
          <p:nvPr/>
        </p:nvSpPr>
        <p:spPr>
          <a:xfrm>
            <a:off x="5676904" y="1697934"/>
            <a:ext cx="12763496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79594FC-5C64-875F-6226-F3CE220895F3}"/>
              </a:ext>
            </a:extLst>
          </p:cNvPr>
          <p:cNvSpPr/>
          <p:nvPr/>
        </p:nvSpPr>
        <p:spPr>
          <a:xfrm>
            <a:off x="-749939" y="34178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B163B64-63E5-0E88-0029-E91CFDFAEE7B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63852C1A-30D3-B92A-EC18-71D88CD4813B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4FFE342-112F-52CA-C6CB-011460359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22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3FE2430-2398-3881-335B-2EEAF2F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" y="6806966"/>
            <a:ext cx="4223901" cy="35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5011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Soft Illustrative Lunar New Year Cherry Blossoms"/>
          <p:cNvSpPr/>
          <p:nvPr/>
        </p:nvSpPr>
        <p:spPr>
          <a:xfrm rot="1510615">
            <a:off x="-619688" y="-405264"/>
            <a:ext cx="5077780" cy="2945112"/>
          </a:xfrm>
          <a:custGeom>
            <a:avLst/>
            <a:gdLst/>
            <a:ahLst/>
            <a:cxnLst/>
            <a:rect l="l" t="t" r="r" b="b"/>
            <a:pathLst>
              <a:path w="5077780" h="2945112">
                <a:moveTo>
                  <a:pt x="0" y="0"/>
                </a:moveTo>
                <a:lnTo>
                  <a:pt x="5077780" y="0"/>
                </a:lnTo>
                <a:lnTo>
                  <a:pt x="5077780" y="2945113"/>
                </a:lnTo>
                <a:lnTo>
                  <a:pt x="0" y="29451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29D9EA2A-33F7-E16D-DC37-E1D5B200E700}"/>
              </a:ext>
            </a:extLst>
          </p:cNvPr>
          <p:cNvSpPr/>
          <p:nvPr/>
        </p:nvSpPr>
        <p:spPr>
          <a:xfrm>
            <a:off x="-365110" y="1028700"/>
            <a:ext cx="2435620" cy="10363632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C067541D-1667-440E-1E0D-E5AC54E35A94}"/>
              </a:ext>
            </a:extLst>
          </p:cNvPr>
          <p:cNvSpPr/>
          <p:nvPr/>
        </p:nvSpPr>
        <p:spPr>
          <a:xfrm>
            <a:off x="6477000" y="9325407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E295A118-B646-B269-92B2-A34F7B2C4C46}"/>
              </a:ext>
            </a:extLst>
          </p:cNvPr>
          <p:cNvSpPr/>
          <p:nvPr/>
        </p:nvSpPr>
        <p:spPr>
          <a:xfrm>
            <a:off x="762000" y="9224122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9B5BBB89-BC8B-AA44-A760-AD3D76D636F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791700"/>
            <a:ext cx="9525000" cy="495300"/>
          </a:xfrm>
          <a:prstGeom prst="rect">
            <a:avLst/>
          </a:prstGeom>
        </p:spPr>
      </p:pic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D708350A-9B46-EDB0-FEA8-9EF580CFF1D0}"/>
              </a:ext>
            </a:extLst>
          </p:cNvPr>
          <p:cNvSpPr txBox="1"/>
          <p:nvPr/>
        </p:nvSpPr>
        <p:spPr>
          <a:xfrm>
            <a:off x="8001000" y="877699"/>
            <a:ext cx="22860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</a:t>
            </a:r>
            <a:r>
              <a:rPr lang="vi-VN" sz="4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24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ED7189CC-B6A3-C0F6-DB87-437AFA45584D}"/>
              </a:ext>
            </a:extLst>
          </p:cNvPr>
          <p:cNvSpPr txBox="1"/>
          <p:nvPr/>
        </p:nvSpPr>
        <p:spPr>
          <a:xfrm>
            <a:off x="5676904" y="1697934"/>
            <a:ext cx="12763496" cy="1200329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gõ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endParaRPr lang="vi-VN" sz="36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Freeform 4">
            <a:extLst>
              <a:ext uri="{FF2B5EF4-FFF2-40B4-BE49-F238E27FC236}">
                <a16:creationId xmlns:a16="http://schemas.microsoft.com/office/drawing/2014/main" id="{C79594FC-5C64-875F-6226-F3CE220895F3}"/>
              </a:ext>
            </a:extLst>
          </p:cNvPr>
          <p:cNvSpPr/>
          <p:nvPr/>
        </p:nvSpPr>
        <p:spPr>
          <a:xfrm>
            <a:off x="-749939" y="34178"/>
            <a:ext cx="2435620" cy="10608081"/>
          </a:xfrm>
          <a:custGeom>
            <a:avLst/>
            <a:gdLst/>
            <a:ahLst/>
            <a:cxnLst/>
            <a:rect l="l" t="t" r="r" b="b"/>
            <a:pathLst>
              <a:path w="4948047" h="8229600">
                <a:moveTo>
                  <a:pt x="0" y="0"/>
                </a:moveTo>
                <a:lnTo>
                  <a:pt x="4948047" y="0"/>
                </a:lnTo>
                <a:lnTo>
                  <a:pt x="494804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AB163B64-63E5-0E88-0029-E91CFDFAEE7B}"/>
              </a:ext>
            </a:extLst>
          </p:cNvPr>
          <p:cNvSpPr/>
          <p:nvPr/>
        </p:nvSpPr>
        <p:spPr>
          <a:xfrm>
            <a:off x="14630402" y="7658101"/>
            <a:ext cx="3657598" cy="2702730"/>
          </a:xfrm>
          <a:custGeom>
            <a:avLst/>
            <a:gdLst/>
            <a:ahLst/>
            <a:cxnLst/>
            <a:rect l="l" t="t" r="r" b="b"/>
            <a:pathLst>
              <a:path w="5074305" h="4114800">
                <a:moveTo>
                  <a:pt x="0" y="0"/>
                </a:moveTo>
                <a:lnTo>
                  <a:pt x="5074305" y="0"/>
                </a:lnTo>
                <a:lnTo>
                  <a:pt x="507430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63852C1A-30D3-B92A-EC18-71D88CD4813B}"/>
              </a:ext>
            </a:extLst>
          </p:cNvPr>
          <p:cNvSpPr/>
          <p:nvPr/>
        </p:nvSpPr>
        <p:spPr>
          <a:xfrm>
            <a:off x="12801600" y="9258300"/>
            <a:ext cx="5334000" cy="1028700"/>
          </a:xfrm>
          <a:custGeom>
            <a:avLst/>
            <a:gdLst/>
            <a:ahLst/>
            <a:cxnLst/>
            <a:rect l="l" t="t" r="r" b="b"/>
            <a:pathLst>
              <a:path w="7315200" h="3727529">
                <a:moveTo>
                  <a:pt x="0" y="0"/>
                </a:moveTo>
                <a:lnTo>
                  <a:pt x="7315200" y="0"/>
                </a:lnTo>
                <a:lnTo>
                  <a:pt x="7315200" y="3727530"/>
                </a:lnTo>
                <a:lnTo>
                  <a:pt x="0" y="372753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id="{34FFE342-112F-52CA-C6CB-011460359D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791699"/>
            <a:ext cx="8991600" cy="495300"/>
          </a:xfrm>
          <a:prstGeom prst="rect">
            <a:avLst/>
          </a:prstGeom>
        </p:spPr>
      </p:pic>
      <p:pic>
        <p:nvPicPr>
          <p:cNvPr id="22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43FE2430-2398-3881-335B-2EEAF2F5D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099" y="6806966"/>
            <a:ext cx="4223901" cy="3569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953"/>
            <a:ext cx="18288000" cy="10286048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49318" y="7361872"/>
            <a:ext cx="6352223" cy="2817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146685" y="8978266"/>
            <a:ext cx="18733770" cy="1271588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7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698856" y="69533"/>
            <a:ext cx="4525328" cy="2472690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21ABC535-0C24-5A2E-9ED6-06F38E195682}"/>
              </a:ext>
            </a:extLst>
          </p:cNvPr>
          <p:cNvSpPr txBox="1"/>
          <p:nvPr/>
        </p:nvSpPr>
        <p:spPr>
          <a:xfrm>
            <a:off x="2923609" y="3414049"/>
            <a:ext cx="14969319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Ôn tập bài 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“Tình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bạn tuổi thơ”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3670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86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2714065" y="333166"/>
            <a:ext cx="14668498" cy="1015663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vi-VN" sz="60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KẾT HỢP GÕ ĐỆM THEO PHÁCH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461D3AA1-E688-0CB5-81E6-C342172CBE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1000" y="2844371"/>
            <a:ext cx="16676137" cy="190657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D1A7A59-4C6E-B9E6-9198-CAC27781F9FE}"/>
              </a:ext>
            </a:extLst>
          </p:cNvPr>
          <p:cNvSpPr txBox="1"/>
          <p:nvPr/>
        </p:nvSpPr>
        <p:spPr>
          <a:xfrm>
            <a:off x="3049576" y="4590578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i="1" dirty="0">
                <a:solidFill>
                  <a:srgbClr val="0000FF"/>
                </a:solidFill>
                <a:latin typeface="+mj-lt"/>
              </a:rPr>
              <a:t> Tình  bạn  tuổi    thơ        đẹp      lắm,         quấn quýt  bên nhau         thật     vui.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C966FBC-2475-5723-9775-E043F4AF4DA0}"/>
              </a:ext>
            </a:extLst>
          </p:cNvPr>
          <p:cNvSpPr txBox="1"/>
          <p:nvPr/>
        </p:nvSpPr>
        <p:spPr>
          <a:xfrm>
            <a:off x="2705100" y="2246016"/>
            <a:ext cx="2209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400" b="1" i="1" u="sng" dirty="0">
                <a:solidFill>
                  <a:srgbClr val="C00000"/>
                </a:solidFill>
                <a:latin typeface="+mj-lt"/>
              </a:rPr>
              <a:t> Câu 1:</a:t>
            </a:r>
          </a:p>
        </p:txBody>
      </p:sp>
      <p:pic>
        <p:nvPicPr>
          <p:cNvPr id="7" name="1">
            <a:hlinkClick r:id="" action="ppaction://media"/>
            <a:extLst>
              <a:ext uri="{FF2B5EF4-FFF2-40B4-BE49-F238E27FC236}">
                <a16:creationId xmlns:a16="http://schemas.microsoft.com/office/drawing/2014/main" id="{54D83F9B-4AC9-A5BC-33F0-A4B8E43EE7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697200" y="1226186"/>
            <a:ext cx="990600" cy="990600"/>
          </a:xfrm>
          <a:prstGeom prst="rect">
            <a:avLst/>
          </a:prstGeom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DFEA5FCF-A9D6-642C-5B8B-17B41367CF9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38014" y="514048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Content Placeholder 3" descr="mặt phách">
            <a:extLst>
              <a:ext uri="{FF2B5EF4-FFF2-40B4-BE49-F238E27FC236}">
                <a16:creationId xmlns:a16="http://schemas.microsoft.com/office/drawing/2014/main" id="{040B145C-8E17-3765-DC33-9F74D236BD04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96000" y="5238750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Content Placeholder 3" descr="mặt phách">
            <a:extLst>
              <a:ext uri="{FF2B5EF4-FFF2-40B4-BE49-F238E27FC236}">
                <a16:creationId xmlns:a16="http://schemas.microsoft.com/office/drawing/2014/main" id="{D7E957EB-007C-8CDA-BC95-09DE39DA065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96402" y="5293827"/>
            <a:ext cx="969645" cy="742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Content Placeholder 3" descr="mặt phách">
            <a:extLst>
              <a:ext uri="{FF2B5EF4-FFF2-40B4-BE49-F238E27FC236}">
                <a16:creationId xmlns:a16="http://schemas.microsoft.com/office/drawing/2014/main" id="{4B89C402-B0C7-E505-B4BF-2FC528E91E9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2822557" y="5349296"/>
            <a:ext cx="969645" cy="7429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05402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5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11">
            <a:extLst>
              <a:ext uri="{FF2B5EF4-FFF2-40B4-BE49-F238E27FC236}">
                <a16:creationId xmlns:a16="http://schemas.microsoft.com/office/drawing/2014/main" id="{7DF20B03-C695-EFC4-D716-9B3167B58EE3}"/>
              </a:ext>
            </a:extLst>
          </p:cNvPr>
          <p:cNvSpPr/>
          <p:nvPr/>
        </p:nvSpPr>
        <p:spPr>
          <a:xfrm>
            <a:off x="-685800" y="102870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reeform 11">
            <a:extLst>
              <a:ext uri="{FF2B5EF4-FFF2-40B4-BE49-F238E27FC236}">
                <a16:creationId xmlns:a16="http://schemas.microsoft.com/office/drawing/2014/main" id="{033A271C-E323-6FC6-1372-5B18171E2C8A}"/>
              </a:ext>
            </a:extLst>
          </p:cNvPr>
          <p:cNvSpPr/>
          <p:nvPr/>
        </p:nvSpPr>
        <p:spPr>
          <a:xfrm>
            <a:off x="10439400" y="1017216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reeform 11">
            <a:extLst>
              <a:ext uri="{FF2B5EF4-FFF2-40B4-BE49-F238E27FC236}">
                <a16:creationId xmlns:a16="http://schemas.microsoft.com/office/drawing/2014/main" id="{32380DF1-C968-D6BA-AA7E-7271F31AAB39}"/>
              </a:ext>
            </a:extLst>
          </p:cNvPr>
          <p:cNvSpPr/>
          <p:nvPr/>
        </p:nvSpPr>
        <p:spPr>
          <a:xfrm>
            <a:off x="4858057" y="10193458"/>
            <a:ext cx="7048908" cy="284042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Freeform 11">
            <a:extLst>
              <a:ext uri="{FF2B5EF4-FFF2-40B4-BE49-F238E27FC236}">
                <a16:creationId xmlns:a16="http://schemas.microsoft.com/office/drawing/2014/main" id="{D2B1E1B9-6FF9-DAE7-B67C-00F6A51FB916}"/>
              </a:ext>
            </a:extLst>
          </p:cNvPr>
          <p:cNvSpPr/>
          <p:nvPr/>
        </p:nvSpPr>
        <p:spPr>
          <a:xfrm>
            <a:off x="12649200" y="10134600"/>
            <a:ext cx="7048908" cy="342900"/>
          </a:xfrm>
          <a:custGeom>
            <a:avLst/>
            <a:gdLst/>
            <a:ahLst/>
            <a:cxnLst/>
            <a:rect l="l" t="t" r="r" b="b"/>
            <a:pathLst>
              <a:path w="7048908" h="4114800">
                <a:moveTo>
                  <a:pt x="0" y="0"/>
                </a:moveTo>
                <a:lnTo>
                  <a:pt x="7048908" y="0"/>
                </a:lnTo>
                <a:lnTo>
                  <a:pt x="70489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2FC4063D-DB07-4095-9738-A230DE8D42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" y="571500"/>
            <a:ext cx="18211800" cy="9410700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80E31B72-3FD3-5184-6DB9-3A5257FA9891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04800" y="14567"/>
            <a:ext cx="1015700" cy="1011891"/>
          </a:xfrm>
          <a:prstGeom prst="rect">
            <a:avLst/>
          </a:prstGeom>
        </p:spPr>
      </p:pic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0515E2B-BD6F-1A45-2848-518690579379}"/>
              </a:ext>
            </a:extLst>
          </p:cNvPr>
          <p:cNvSpPr txBox="1"/>
          <p:nvPr/>
        </p:nvSpPr>
        <p:spPr>
          <a:xfrm>
            <a:off x="3805164" y="1314600"/>
            <a:ext cx="1580566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bạn   tuổi    thơ           đẹp      lắm,            quấn  quýt    bên   nhau         thật     vui.</a:t>
            </a:r>
          </a:p>
        </p:txBody>
      </p:sp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6C3601F2-C7F0-575A-AED7-54070E4E2051}"/>
              </a:ext>
            </a:extLst>
          </p:cNvPr>
          <p:cNvSpPr txBox="1"/>
          <p:nvPr/>
        </p:nvSpPr>
        <p:spPr>
          <a:xfrm>
            <a:off x="1581957" y="2297033"/>
            <a:ext cx="17345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Hồn nhiên như gió      như     mây.        Tươi đẹp như bướm,    như     hoa.</a:t>
            </a:r>
          </a:p>
        </p:txBody>
      </p:sp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83DFF8C-50B1-490B-CBF5-84DC0070581D}"/>
              </a:ext>
            </a:extLst>
          </p:cNvPr>
          <p:cNvSpPr txBox="1"/>
          <p:nvPr/>
        </p:nvSpPr>
        <p:spPr>
          <a:xfrm>
            <a:off x="2667000" y="3387499"/>
            <a:ext cx="1694383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Tình   bạn   chúng  em           đẹp       quá,                gắn     bó       như    cây            với     cành.</a:t>
            </a:r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ACC89EFE-B4E8-65AD-0F8B-95233CD688DC}"/>
              </a:ext>
            </a:extLst>
          </p:cNvPr>
          <p:cNvSpPr txBox="1"/>
          <p:nvPr/>
        </p:nvSpPr>
        <p:spPr>
          <a:xfrm>
            <a:off x="1104900" y="4279070"/>
            <a:ext cx="18669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       đàn    chim,           ríu   rít  muôn  ngàn   chuyện   vui.</a:t>
            </a:r>
          </a:p>
        </p:txBody>
      </p:sp>
      <p:sp>
        <p:nvSpPr>
          <p:cNvPr id="16" name="Hộp Văn bản 15">
            <a:extLst>
              <a:ext uri="{FF2B5EF4-FFF2-40B4-BE49-F238E27FC236}">
                <a16:creationId xmlns:a16="http://schemas.microsoft.com/office/drawing/2014/main" id="{523C939C-33F0-B6E7-0CA0-2A046E283643}"/>
              </a:ext>
            </a:extLst>
          </p:cNvPr>
          <p:cNvSpPr txBox="1"/>
          <p:nvPr/>
        </p:nvSpPr>
        <p:spPr>
          <a:xfrm>
            <a:off x="747129" y="5359145"/>
            <a:ext cx="1592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             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bạn  tuổi      thơ,                                            đẹp   như  giấc              mơ.</a:t>
            </a:r>
          </a:p>
        </p:txBody>
      </p: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98949A80-0FA2-5DF3-93DF-E46869E9B807}"/>
              </a:ext>
            </a:extLst>
          </p:cNvPr>
          <p:cNvSpPr txBox="1"/>
          <p:nvPr/>
        </p:nvSpPr>
        <p:spPr>
          <a:xfrm>
            <a:off x="2362200" y="6428846"/>
            <a:ext cx="15383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  </a:t>
            </a: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      bạn        tuổi        thơ,                                                             thắm    hồng      cuộc  sống.</a:t>
            </a: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F40429DE-62EF-370D-D4A9-682C293926CE}"/>
              </a:ext>
            </a:extLst>
          </p:cNvPr>
          <p:cNvSpPr txBox="1"/>
          <p:nvPr/>
        </p:nvSpPr>
        <p:spPr>
          <a:xfrm>
            <a:off x="4495800" y="7447483"/>
            <a:ext cx="17145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Mai        đây          chúng       em              lớn         lên,              dù      cách     xa</a:t>
            </a: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1B1C88AD-DEE9-ED65-C6F5-90656D7182AC}"/>
              </a:ext>
            </a:extLst>
          </p:cNvPr>
          <p:cNvSpPr txBox="1"/>
          <p:nvPr/>
        </p:nvSpPr>
        <p:spPr>
          <a:xfrm>
            <a:off x="1828800" y="8597002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nhau        bốn      phương,    lòng      em      vẫn           luôn          nhớ     hoài            bao       kỉ        niệm</a:t>
            </a: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A4D080CE-825B-0CE5-0C80-287A9E283032}"/>
              </a:ext>
            </a:extLst>
          </p:cNvPr>
          <p:cNvSpPr txBox="1"/>
          <p:nvPr/>
        </p:nvSpPr>
        <p:spPr>
          <a:xfrm>
            <a:off x="1453508" y="9667594"/>
            <a:ext cx="17602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  đẹp.       Tình bạn tuổi   thơ.                          ….đẹp .                                  Tình bạn tuổi thơ.</a:t>
            </a:r>
          </a:p>
        </p:txBody>
      </p:sp>
      <p:sp>
        <p:nvSpPr>
          <p:cNvPr id="21" name="Hộp Văn bản 20">
            <a:extLst>
              <a:ext uri="{FF2B5EF4-FFF2-40B4-BE49-F238E27FC236}">
                <a16:creationId xmlns:a16="http://schemas.microsoft.com/office/drawing/2014/main" id="{7986C5BB-9473-D56D-5CEF-AB8865DCEAF9}"/>
              </a:ext>
            </a:extLst>
          </p:cNvPr>
          <p:cNvSpPr txBox="1"/>
          <p:nvPr/>
        </p:nvSpPr>
        <p:spPr>
          <a:xfrm>
            <a:off x="5410200" y="-49584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</a:t>
            </a:r>
          </a:p>
        </p:txBody>
      </p:sp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78DA2DD7-DFA5-BF2E-81D6-2D7D29550D4E}"/>
              </a:ext>
            </a:extLst>
          </p:cNvPr>
          <p:cNvSpPr txBox="1"/>
          <p:nvPr/>
        </p:nvSpPr>
        <p:spPr>
          <a:xfrm>
            <a:off x="11658600" y="287070"/>
            <a:ext cx="8305800" cy="461665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Nhạc và lời: Nguyễn Quốc Việt</a:t>
            </a:r>
          </a:p>
        </p:txBody>
      </p:sp>
      <p:sp>
        <p:nvSpPr>
          <p:cNvPr id="23" name="Hộp Văn bản 22">
            <a:extLst>
              <a:ext uri="{FF2B5EF4-FFF2-40B4-BE49-F238E27FC236}">
                <a16:creationId xmlns:a16="http://schemas.microsoft.com/office/drawing/2014/main" id="{68241B1C-6846-DFE4-0868-44025700B2C7}"/>
              </a:ext>
            </a:extLst>
          </p:cNvPr>
          <p:cNvSpPr txBox="1"/>
          <p:nvPr/>
        </p:nvSpPr>
        <p:spPr>
          <a:xfrm>
            <a:off x="2324100" y="381532"/>
            <a:ext cx="8305800" cy="400110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Hơi nhanh-vui tươi</a:t>
            </a:r>
          </a:p>
        </p:txBody>
      </p:sp>
      <p:pic>
        <p:nvPicPr>
          <p:cNvPr id="24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07B3B4BB-87F0-46D8-A753-554BCF6006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15345" y="964121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5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43173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39932" y="5524500"/>
            <a:ext cx="4152550" cy="41148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34565E0C-150A-7B02-4EF6-A04480661DF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28600" y="2241"/>
            <a:ext cx="2779059" cy="2779059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BE7BD22A-1B5E-3CF0-E349-9BDE2EA9B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6F30268A-B071-5331-B91B-CDD2508230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75C9453C-ADD0-307B-1605-F8442A77C438}"/>
              </a:ext>
            </a:extLst>
          </p:cNvPr>
          <p:cNvSpPr txBox="1"/>
          <p:nvPr/>
        </p:nvSpPr>
        <p:spPr>
          <a:xfrm>
            <a:off x="2190751" y="3187869"/>
            <a:ext cx="14668498" cy="1938992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000" b="1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087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73200" y="7324675"/>
            <a:ext cx="4250234" cy="270683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54DAB7F4-51FF-9EAE-67F1-B62D055AF2B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28600" y="0"/>
            <a:ext cx="2286000" cy="2286000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9A49618B-7C96-0F8E-AA6A-C3CBE20B7E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9182100"/>
            <a:ext cx="9525000" cy="1104900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831B176E-890B-2FCE-3A70-5FEDB37B85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296402" y="9182099"/>
            <a:ext cx="8991600" cy="110490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76183BC-0C4B-0131-8AA0-E90A5E6AE96A}"/>
              </a:ext>
            </a:extLst>
          </p:cNvPr>
          <p:cNvSpPr txBox="1"/>
          <p:nvPr/>
        </p:nvSpPr>
        <p:spPr>
          <a:xfrm>
            <a:off x="5867400" y="952500"/>
            <a:ext cx="8305800" cy="707886"/>
          </a:xfrm>
          <a:prstGeom prst="rect">
            <a:avLst/>
          </a:prstGeom>
          <a:noFill/>
          <a:effectLst>
            <a:glow rad="635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u="sng" noProof="0" dirty="0">
                <a:solidFill>
                  <a:srgbClr val="C00000"/>
                </a:solidFill>
                <a:latin typeface="Times New Roman" panose="02020603050405020304" pitchFamily="18" charset="0"/>
              </a:rPr>
              <a:t>Nối tiếp – Hòa giọng</a:t>
            </a:r>
            <a:endParaRPr kumimoji="0" lang="vi-VN" sz="4000" b="1" i="0" u="sng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193B6E3D-2CE2-48EB-0399-48BFC3E96FF7}"/>
              </a:ext>
            </a:extLst>
          </p:cNvPr>
          <p:cNvSpPr txBox="1"/>
          <p:nvPr/>
        </p:nvSpPr>
        <p:spPr>
          <a:xfrm>
            <a:off x="1371600" y="2118121"/>
            <a:ext cx="134874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Nam: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 đẹp lắm, quấn quýt bên nhau thật vui.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nhiên như gió như mây. Tươi đẹp như bướm, như hoa.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Nữ: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chúng em đẹp quá, gắn bó như cây với cành.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Yêu mến nhau như đàn chim, ríu rít muôn ngàn chuyện vui.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Hòa</a:t>
            </a:r>
            <a:r>
              <a:rPr kumimoji="0" lang="vi-VN" sz="4000" b="1" i="0" u="none" strike="noStrike" kern="1200" cap="none" spc="0" normalizeH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giọng: 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thơ, đẹp như giấc mơ.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Tình bạn tuổi thơ, thắm hồng cuộc sống.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Mai đây chúng em lớn lên, dù cách xa nhau bốn phương,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em vẫn luôn nhớ hoài bao kỷ niệm đẹp. Tình bạn tuổi thơ.</a:t>
            </a: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E3830D1-2EAF-6C4E-C334-53804C2B625C}"/>
              </a:ext>
            </a:extLst>
          </p:cNvPr>
          <p:cNvSpPr/>
          <p:nvPr/>
        </p:nvSpPr>
        <p:spPr>
          <a:xfrm>
            <a:off x="16078200" y="266700"/>
            <a:ext cx="2031437" cy="1828800"/>
          </a:xfrm>
          <a:custGeom>
            <a:avLst/>
            <a:gdLst/>
            <a:ahLst/>
            <a:cxnLst/>
            <a:rect l="l" t="t" r="r" b="b"/>
            <a:pathLst>
              <a:path w="5268836" h="4114800">
                <a:moveTo>
                  <a:pt x="0" y="0"/>
                </a:moveTo>
                <a:lnTo>
                  <a:pt x="5268836" y="0"/>
                </a:lnTo>
                <a:lnTo>
                  <a:pt x="526883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tinh ban tuoi tho lop 4">
            <a:hlinkClick r:id="" action="ppaction://media"/>
            <a:extLst>
              <a:ext uri="{FF2B5EF4-FFF2-40B4-BE49-F238E27FC236}">
                <a16:creationId xmlns:a16="http://schemas.microsoft.com/office/drawing/2014/main" id="{5145C522-22CA-7F81-A21C-D06337F6D3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923746" y="725132"/>
            <a:ext cx="935254" cy="93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62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431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287</TotalTime>
  <Words>948</Words>
  <Application>Microsoft Office PowerPoint</Application>
  <PresentationFormat>Tùy chỉnh</PresentationFormat>
  <Paragraphs>97</Paragraphs>
  <Slides>22</Slides>
  <Notes>0</Notes>
  <HiddenSlides>0</HiddenSlides>
  <MMClips>15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22</vt:i4>
      </vt:variant>
    </vt:vector>
  </HeadingPairs>
  <TitlesOfParts>
    <vt:vector size="26" baseType="lpstr">
      <vt:lpstr>Calibri</vt:lpstr>
      <vt:lpstr>Arial</vt:lpstr>
      <vt:lpstr>Times New Roman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Thị Tân Cao</cp:lastModifiedBy>
  <cp:revision>6</cp:revision>
  <dcterms:created xsi:type="dcterms:W3CDTF">2006-08-16T00:00:00Z</dcterms:created>
  <dcterms:modified xsi:type="dcterms:W3CDTF">2023-07-10T03:19:48Z</dcterms:modified>
  <dc:identifier>DAFkcaUwdwg</dc:identifier>
</cp:coreProperties>
</file>