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76" r:id="rId2"/>
    <p:sldId id="275" r:id="rId3"/>
    <p:sldId id="273" r:id="rId4"/>
    <p:sldId id="279" r:id="rId5"/>
    <p:sldId id="271" r:id="rId6"/>
    <p:sldId id="300" r:id="rId7"/>
    <p:sldId id="272" r:id="rId8"/>
    <p:sldId id="259" r:id="rId9"/>
    <p:sldId id="277" r:id="rId10"/>
    <p:sldId id="278" r:id="rId11"/>
    <p:sldId id="281" r:id="rId12"/>
    <p:sldId id="280" r:id="rId13"/>
    <p:sldId id="282" r:id="rId14"/>
    <p:sldId id="284" r:id="rId15"/>
    <p:sldId id="283" r:id="rId16"/>
    <p:sldId id="286" r:id="rId17"/>
    <p:sldId id="285" r:id="rId18"/>
    <p:sldId id="287" r:id="rId19"/>
    <p:sldId id="288" r:id="rId20"/>
    <p:sldId id="289" r:id="rId21"/>
    <p:sldId id="290" r:id="rId22"/>
    <p:sldId id="291" r:id="rId23"/>
    <p:sldId id="293" r:id="rId24"/>
    <p:sldId id="292" r:id="rId25"/>
    <p:sldId id="294" r:id="rId26"/>
    <p:sldId id="299" r:id="rId27"/>
    <p:sldId id="296" r:id="rId28"/>
    <p:sldId id="295" r:id="rId29"/>
    <p:sldId id="297" r:id="rId30"/>
    <p:sldId id="298" r:id="rId31"/>
    <p:sldId id="258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2C3ECF-6A87-4C6B-A804-D032BBFF0F93}">
          <p14:sldIdLst>
            <p14:sldId id="276"/>
            <p14:sldId id="275"/>
            <p14:sldId id="273"/>
            <p14:sldId id="279"/>
            <p14:sldId id="271"/>
            <p14:sldId id="300"/>
            <p14:sldId id="272"/>
            <p14:sldId id="259"/>
            <p14:sldId id="277"/>
            <p14:sldId id="278"/>
            <p14:sldId id="281"/>
            <p14:sldId id="280"/>
            <p14:sldId id="282"/>
            <p14:sldId id="284"/>
            <p14:sldId id="283"/>
            <p14:sldId id="286"/>
            <p14:sldId id="285"/>
            <p14:sldId id="287"/>
            <p14:sldId id="288"/>
            <p14:sldId id="289"/>
            <p14:sldId id="290"/>
            <p14:sldId id="291"/>
            <p14:sldId id="293"/>
            <p14:sldId id="292"/>
            <p14:sldId id="294"/>
            <p14:sldId id="299"/>
            <p14:sldId id="296"/>
            <p14:sldId id="295"/>
            <p14:sldId id="297"/>
            <p14:sldId id="298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BBA2"/>
    <a:srgbClr val="FDF1E2"/>
    <a:srgbClr val="FFF9E7"/>
    <a:srgbClr val="D6BA8E"/>
    <a:srgbClr val="192A2C"/>
    <a:srgbClr val="FAF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599C1-346E-4A44-9CD5-B648B3CC960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703B7-FC39-4798-9124-F9E80D6FE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6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703B7-FC39-4798-9124-F9E80D6FEB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4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4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5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8.svg"/><Relationship Id="rId2" Type="http://schemas.openxmlformats.org/officeDocument/2006/relationships/image" Target="../media/image12.pn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4.png"/><Relationship Id="rId5" Type="http://schemas.openxmlformats.org/officeDocument/2006/relationships/image" Target="../media/image66.sv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13.png"/><Relationship Id="rId9" Type="http://schemas.openxmlformats.org/officeDocument/2006/relationships/image" Target="../media/image70.svg"/><Relationship Id="rId14" Type="http://schemas.openxmlformats.org/officeDocument/2006/relationships/image" Target="../media/image8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8.svg"/><Relationship Id="rId4" Type="http://schemas.openxmlformats.org/officeDocument/2006/relationships/image" Target="../media/image14.pn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6.svg"/><Relationship Id="rId18" Type="http://schemas.openxmlformats.org/officeDocument/2006/relationships/image" Target="../media/image5.png"/><Relationship Id="rId3" Type="http://schemas.openxmlformats.org/officeDocument/2006/relationships/image" Target="../media/image48.svg"/><Relationship Id="rId21" Type="http://schemas.openxmlformats.org/officeDocument/2006/relationships/image" Target="../media/image42.svg"/><Relationship Id="rId7" Type="http://schemas.openxmlformats.org/officeDocument/2006/relationships/image" Target="../media/image50.svg"/><Relationship Id="rId12" Type="http://schemas.openxmlformats.org/officeDocument/2006/relationships/image" Target="../media/image35.png"/><Relationship Id="rId17" Type="http://schemas.openxmlformats.org/officeDocument/2006/relationships/image" Target="../media/image28.svg"/><Relationship Id="rId2" Type="http://schemas.openxmlformats.org/officeDocument/2006/relationships/image" Target="../media/image31.png"/><Relationship Id="rId16" Type="http://schemas.openxmlformats.org/officeDocument/2006/relationships/image" Target="../media/image2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4.svg"/><Relationship Id="rId5" Type="http://schemas.openxmlformats.org/officeDocument/2006/relationships/image" Target="../media/image44.svg"/><Relationship Id="rId15" Type="http://schemas.openxmlformats.org/officeDocument/2006/relationships/image" Target="../media/image58.svg"/><Relationship Id="rId10" Type="http://schemas.openxmlformats.org/officeDocument/2006/relationships/image" Target="../media/image34.png"/><Relationship Id="rId19" Type="http://schemas.openxmlformats.org/officeDocument/2006/relationships/image" Target="../media/image34.svg"/><Relationship Id="rId4" Type="http://schemas.openxmlformats.org/officeDocument/2006/relationships/image" Target="../media/image10.png"/><Relationship Id="rId9" Type="http://schemas.openxmlformats.org/officeDocument/2006/relationships/image" Target="../media/image52.sv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8.svg"/><Relationship Id="rId4" Type="http://schemas.openxmlformats.org/officeDocument/2006/relationships/image" Target="../media/image14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0.svg"/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12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92.svg"/><Relationship Id="rId5" Type="http://schemas.openxmlformats.org/officeDocument/2006/relationships/image" Target="../media/image25.png"/><Relationship Id="rId10" Type="http://schemas.openxmlformats.org/officeDocument/2006/relationships/image" Target="../media/image54.png"/><Relationship Id="rId4" Type="http://schemas.openxmlformats.org/officeDocument/2006/relationships/image" Target="../media/image56.svg"/><Relationship Id="rId9" Type="http://schemas.openxmlformats.org/officeDocument/2006/relationships/image" Target="../media/image9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image" Target="../media/image64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6.svg"/><Relationship Id="rId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image" Target="../media/image56.png"/><Relationship Id="rId9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image" Target="../media/image64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6.svg"/><Relationship Id="rId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image" Target="../media/image56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8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9.jpeg"/><Relationship Id="rId5" Type="http://schemas.openxmlformats.org/officeDocument/2006/relationships/image" Target="../media/image68.svg"/><Relationship Id="rId10" Type="http://schemas.openxmlformats.org/officeDocument/2006/relationships/image" Target="../media/image58.jpeg"/><Relationship Id="rId4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8.svg"/><Relationship Id="rId10" Type="http://schemas.openxmlformats.org/officeDocument/2006/relationships/image" Target="../media/image60.png"/><Relationship Id="rId4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14.png"/><Relationship Id="rId10" Type="http://schemas.openxmlformats.org/officeDocument/2006/relationships/image" Target="../media/image56.svg"/><Relationship Id="rId4" Type="http://schemas.openxmlformats.org/officeDocument/2006/relationships/image" Target="../media/image64.sv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6.svg"/><Relationship Id="rId18" Type="http://schemas.openxmlformats.org/officeDocument/2006/relationships/image" Target="../media/image5.png"/><Relationship Id="rId3" Type="http://schemas.openxmlformats.org/officeDocument/2006/relationships/image" Target="../media/image48.svg"/><Relationship Id="rId21" Type="http://schemas.openxmlformats.org/officeDocument/2006/relationships/image" Target="../media/image42.svg"/><Relationship Id="rId7" Type="http://schemas.openxmlformats.org/officeDocument/2006/relationships/image" Target="../media/image50.svg"/><Relationship Id="rId12" Type="http://schemas.openxmlformats.org/officeDocument/2006/relationships/image" Target="../media/image35.png"/><Relationship Id="rId17" Type="http://schemas.openxmlformats.org/officeDocument/2006/relationships/image" Target="../media/image28.svg"/><Relationship Id="rId2" Type="http://schemas.openxmlformats.org/officeDocument/2006/relationships/image" Target="../media/image31.png"/><Relationship Id="rId16" Type="http://schemas.openxmlformats.org/officeDocument/2006/relationships/image" Target="../media/image2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4.svg"/><Relationship Id="rId5" Type="http://schemas.openxmlformats.org/officeDocument/2006/relationships/image" Target="../media/image44.svg"/><Relationship Id="rId15" Type="http://schemas.openxmlformats.org/officeDocument/2006/relationships/image" Target="../media/image58.svg"/><Relationship Id="rId10" Type="http://schemas.openxmlformats.org/officeDocument/2006/relationships/image" Target="../media/image34.png"/><Relationship Id="rId19" Type="http://schemas.openxmlformats.org/officeDocument/2006/relationships/image" Target="../media/image34.svg"/><Relationship Id="rId4" Type="http://schemas.openxmlformats.org/officeDocument/2006/relationships/image" Target="../media/image10.png"/><Relationship Id="rId9" Type="http://schemas.openxmlformats.org/officeDocument/2006/relationships/image" Target="../media/image52.sv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8.svg"/><Relationship Id="rId10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14.png"/><Relationship Id="rId10" Type="http://schemas.openxmlformats.org/officeDocument/2006/relationships/image" Target="../media/image56.svg"/><Relationship Id="rId4" Type="http://schemas.openxmlformats.org/officeDocument/2006/relationships/image" Target="../media/image64.sv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6.svg"/><Relationship Id="rId18" Type="http://schemas.openxmlformats.org/officeDocument/2006/relationships/image" Target="../media/image5.png"/><Relationship Id="rId3" Type="http://schemas.openxmlformats.org/officeDocument/2006/relationships/image" Target="../media/image48.svg"/><Relationship Id="rId21" Type="http://schemas.openxmlformats.org/officeDocument/2006/relationships/image" Target="../media/image42.svg"/><Relationship Id="rId7" Type="http://schemas.openxmlformats.org/officeDocument/2006/relationships/image" Target="../media/image50.svg"/><Relationship Id="rId12" Type="http://schemas.openxmlformats.org/officeDocument/2006/relationships/image" Target="../media/image35.png"/><Relationship Id="rId17" Type="http://schemas.openxmlformats.org/officeDocument/2006/relationships/image" Target="../media/image28.svg"/><Relationship Id="rId2" Type="http://schemas.openxmlformats.org/officeDocument/2006/relationships/image" Target="../media/image31.png"/><Relationship Id="rId16" Type="http://schemas.openxmlformats.org/officeDocument/2006/relationships/image" Target="../media/image2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4.svg"/><Relationship Id="rId5" Type="http://schemas.openxmlformats.org/officeDocument/2006/relationships/image" Target="../media/image44.svg"/><Relationship Id="rId15" Type="http://schemas.openxmlformats.org/officeDocument/2006/relationships/image" Target="../media/image58.svg"/><Relationship Id="rId10" Type="http://schemas.openxmlformats.org/officeDocument/2006/relationships/image" Target="../media/image34.png"/><Relationship Id="rId19" Type="http://schemas.openxmlformats.org/officeDocument/2006/relationships/image" Target="../media/image34.svg"/><Relationship Id="rId4" Type="http://schemas.openxmlformats.org/officeDocument/2006/relationships/image" Target="../media/image10.png"/><Relationship Id="rId9" Type="http://schemas.openxmlformats.org/officeDocument/2006/relationships/image" Target="../media/image52.sv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8.svg"/><Relationship Id="rId10" Type="http://schemas.openxmlformats.org/officeDocument/2006/relationships/image" Target="../media/image64.png"/><Relationship Id="rId4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64.png"/><Relationship Id="rId5" Type="http://schemas.openxmlformats.org/officeDocument/2006/relationships/image" Target="../media/image14.png"/><Relationship Id="rId10" Type="http://schemas.openxmlformats.org/officeDocument/2006/relationships/image" Target="../media/image56.svg"/><Relationship Id="rId4" Type="http://schemas.openxmlformats.org/officeDocument/2006/relationships/image" Target="../media/image64.sv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40.sv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4.sv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8.svg"/><Relationship Id="rId5" Type="http://schemas.openxmlformats.org/officeDocument/2006/relationships/image" Target="../media/image68.svg"/><Relationship Id="rId10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56.svg"/><Relationship Id="rId1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2.svg"/><Relationship Id="rId3" Type="http://schemas.openxmlformats.org/officeDocument/2006/relationships/image" Target="../media/image14.svg"/><Relationship Id="rId7" Type="http://schemas.openxmlformats.org/officeDocument/2006/relationships/image" Target="../media/image80.sv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2.svg"/><Relationship Id="rId5" Type="http://schemas.openxmlformats.org/officeDocument/2006/relationships/image" Target="../media/image50.svg"/><Relationship Id="rId15" Type="http://schemas.openxmlformats.org/officeDocument/2006/relationships/image" Target="../media/image73.sv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54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6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7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8.png"/><Relationship Id="rId17" Type="http://schemas.openxmlformats.org/officeDocument/2006/relationships/image" Target="../media/image32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6.svg"/><Relationship Id="rId18" Type="http://schemas.openxmlformats.org/officeDocument/2006/relationships/image" Target="../media/image5.png"/><Relationship Id="rId3" Type="http://schemas.openxmlformats.org/officeDocument/2006/relationships/image" Target="../media/image48.svg"/><Relationship Id="rId21" Type="http://schemas.openxmlformats.org/officeDocument/2006/relationships/image" Target="../media/image42.svg"/><Relationship Id="rId7" Type="http://schemas.openxmlformats.org/officeDocument/2006/relationships/image" Target="../media/image50.svg"/><Relationship Id="rId12" Type="http://schemas.openxmlformats.org/officeDocument/2006/relationships/image" Target="../media/image35.png"/><Relationship Id="rId17" Type="http://schemas.openxmlformats.org/officeDocument/2006/relationships/image" Target="../media/image28.svg"/><Relationship Id="rId2" Type="http://schemas.openxmlformats.org/officeDocument/2006/relationships/image" Target="../media/image31.png"/><Relationship Id="rId16" Type="http://schemas.openxmlformats.org/officeDocument/2006/relationships/image" Target="../media/image2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4.svg"/><Relationship Id="rId5" Type="http://schemas.openxmlformats.org/officeDocument/2006/relationships/image" Target="../media/image44.svg"/><Relationship Id="rId15" Type="http://schemas.openxmlformats.org/officeDocument/2006/relationships/image" Target="../media/image58.svg"/><Relationship Id="rId10" Type="http://schemas.openxmlformats.org/officeDocument/2006/relationships/image" Target="../media/image34.png"/><Relationship Id="rId19" Type="http://schemas.openxmlformats.org/officeDocument/2006/relationships/image" Target="../media/image34.svg"/><Relationship Id="rId4" Type="http://schemas.openxmlformats.org/officeDocument/2006/relationships/image" Target="../media/image10.png"/><Relationship Id="rId9" Type="http://schemas.openxmlformats.org/officeDocument/2006/relationships/image" Target="../media/image52.sv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1C9CA505-EBF3-5C8D-54B4-CDE18E64E4D3}"/>
              </a:ext>
            </a:extLst>
          </p:cNvPr>
          <p:cNvSpPr/>
          <p:nvPr/>
        </p:nvSpPr>
        <p:spPr>
          <a:xfrm>
            <a:off x="0" y="7932000"/>
            <a:ext cx="4902507" cy="2355000"/>
          </a:xfrm>
          <a:custGeom>
            <a:avLst/>
            <a:gdLst/>
            <a:ahLst/>
            <a:cxnLst/>
            <a:rect l="l" t="t" r="r" b="b"/>
            <a:pathLst>
              <a:path w="4902507" h="2355000">
                <a:moveTo>
                  <a:pt x="0" y="0"/>
                </a:moveTo>
                <a:lnTo>
                  <a:pt x="4902507" y="0"/>
                </a:lnTo>
                <a:lnTo>
                  <a:pt x="4902507" y="2355000"/>
                </a:lnTo>
                <a:lnTo>
                  <a:pt x="0" y="235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E4ADEBC-AB82-DC53-143E-6678FA503DC7}"/>
              </a:ext>
            </a:extLst>
          </p:cNvPr>
          <p:cNvSpPr/>
          <p:nvPr/>
        </p:nvSpPr>
        <p:spPr>
          <a:xfrm flipH="1" flipV="1">
            <a:off x="16002000" y="-495300"/>
            <a:ext cx="2830674" cy="2640247"/>
          </a:xfrm>
          <a:custGeom>
            <a:avLst/>
            <a:gdLst/>
            <a:ahLst/>
            <a:cxnLst/>
            <a:rect l="l" t="t" r="r" b="b"/>
            <a:pathLst>
              <a:path w="2830674" h="2640247">
                <a:moveTo>
                  <a:pt x="2830674" y="2640247"/>
                </a:moveTo>
                <a:lnTo>
                  <a:pt x="0" y="2640247"/>
                </a:lnTo>
                <a:lnTo>
                  <a:pt x="0" y="0"/>
                </a:lnTo>
                <a:lnTo>
                  <a:pt x="2830674" y="0"/>
                </a:lnTo>
                <a:lnTo>
                  <a:pt x="2830674" y="26402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0130" t="-30204" b="-99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F0771-BF0B-3896-5CE8-8215BC7FAA77}"/>
              </a:ext>
            </a:extLst>
          </p:cNvPr>
          <p:cNvSpPr txBox="1"/>
          <p:nvPr/>
        </p:nvSpPr>
        <p:spPr>
          <a:xfrm>
            <a:off x="4457700" y="419100"/>
            <a:ext cx="9372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E85D9E-E76E-5ABC-D187-59B940D0D77D}"/>
              </a:ext>
            </a:extLst>
          </p:cNvPr>
          <p:cNvGrpSpPr/>
          <p:nvPr/>
        </p:nvGrpSpPr>
        <p:grpSpPr>
          <a:xfrm>
            <a:off x="1398514" y="3083593"/>
            <a:ext cx="15490972" cy="6784307"/>
            <a:chOff x="1152511" y="2325193"/>
            <a:chExt cx="15490972" cy="67843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2249DF-F697-BE43-5272-923B16D3B849}"/>
                </a:ext>
              </a:extLst>
            </p:cNvPr>
            <p:cNvSpPr txBox="1"/>
            <p:nvPr/>
          </p:nvSpPr>
          <p:spPr>
            <a:xfrm>
              <a:off x="1152511" y="8555502"/>
              <a:ext cx="68136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biến hóa hình dáng cơ bản của hoa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9B6489-4F43-C616-A3A9-8A4CBF9F5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47" t="1684" r="483" b="10998"/>
            <a:stretch/>
          </p:blipFill>
          <p:spPr>
            <a:xfrm>
              <a:off x="10502542" y="2325193"/>
              <a:ext cx="5765905" cy="587030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20982C-881F-D637-AE8F-1047582BC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04" b="9718"/>
            <a:stretch/>
          </p:blipFill>
          <p:spPr>
            <a:xfrm>
              <a:off x="1676400" y="2325193"/>
              <a:ext cx="5765906" cy="5855377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7BB5A4-ED44-2B73-DC25-DC83B845B83A}"/>
                </a:ext>
              </a:extLst>
            </p:cNvPr>
            <p:cNvSpPr txBox="1"/>
            <p:nvPr/>
          </p:nvSpPr>
          <p:spPr>
            <a:xfrm>
              <a:off x="9829800" y="8555502"/>
              <a:ext cx="68136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biến hóa hình dáng cơ bản của lá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B7639B-011D-284D-D5A8-0B670898FDD4}"/>
              </a:ext>
            </a:extLst>
          </p:cNvPr>
          <p:cNvSpPr txBox="1"/>
          <p:nvPr/>
        </p:nvSpPr>
        <p:spPr>
          <a:xfrm>
            <a:off x="2247900" y="1906384"/>
            <a:ext cx="1379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Một số hoa văn có thể sử dụng trong trò chơi</a:t>
            </a:r>
          </a:p>
        </p:txBody>
      </p:sp>
    </p:spTree>
    <p:extLst>
      <p:ext uri="{BB962C8B-B14F-4D97-AF65-F5344CB8AC3E}">
        <p14:creationId xmlns:p14="http://schemas.microsoft.com/office/powerpoint/2010/main" val="18828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1C9CA505-EBF3-5C8D-54B4-CDE18E64E4D3}"/>
              </a:ext>
            </a:extLst>
          </p:cNvPr>
          <p:cNvSpPr/>
          <p:nvPr/>
        </p:nvSpPr>
        <p:spPr>
          <a:xfrm>
            <a:off x="0" y="7932000"/>
            <a:ext cx="4902507" cy="2355000"/>
          </a:xfrm>
          <a:custGeom>
            <a:avLst/>
            <a:gdLst/>
            <a:ahLst/>
            <a:cxnLst/>
            <a:rect l="l" t="t" r="r" b="b"/>
            <a:pathLst>
              <a:path w="4902507" h="2355000">
                <a:moveTo>
                  <a:pt x="0" y="0"/>
                </a:moveTo>
                <a:lnTo>
                  <a:pt x="4902507" y="0"/>
                </a:lnTo>
                <a:lnTo>
                  <a:pt x="4902507" y="2355000"/>
                </a:lnTo>
                <a:lnTo>
                  <a:pt x="0" y="235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E4ADEBC-AB82-DC53-143E-6678FA503DC7}"/>
              </a:ext>
            </a:extLst>
          </p:cNvPr>
          <p:cNvSpPr/>
          <p:nvPr/>
        </p:nvSpPr>
        <p:spPr>
          <a:xfrm flipH="1" flipV="1">
            <a:off x="16002000" y="-495300"/>
            <a:ext cx="2830674" cy="2640247"/>
          </a:xfrm>
          <a:custGeom>
            <a:avLst/>
            <a:gdLst/>
            <a:ahLst/>
            <a:cxnLst/>
            <a:rect l="l" t="t" r="r" b="b"/>
            <a:pathLst>
              <a:path w="2830674" h="2640247">
                <a:moveTo>
                  <a:pt x="2830674" y="2640247"/>
                </a:moveTo>
                <a:lnTo>
                  <a:pt x="0" y="2640247"/>
                </a:lnTo>
                <a:lnTo>
                  <a:pt x="0" y="0"/>
                </a:lnTo>
                <a:lnTo>
                  <a:pt x="2830674" y="0"/>
                </a:lnTo>
                <a:lnTo>
                  <a:pt x="2830674" y="26402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0130" t="-30204" b="-99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CF25DF-99E7-3974-EEAD-0E265FFF11AF}"/>
              </a:ext>
            </a:extLst>
          </p:cNvPr>
          <p:cNvGrpSpPr/>
          <p:nvPr/>
        </p:nvGrpSpPr>
        <p:grpSpPr>
          <a:xfrm>
            <a:off x="-90786" y="202673"/>
            <a:ext cx="13618116" cy="4197164"/>
            <a:chOff x="64547" y="713494"/>
            <a:chExt cx="13618116" cy="41971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710074-4122-3EB8-0664-5E37677AF4E0}"/>
                </a:ext>
              </a:extLst>
            </p:cNvPr>
            <p:cNvSpPr/>
            <p:nvPr/>
          </p:nvSpPr>
          <p:spPr>
            <a:xfrm>
              <a:off x="1490663" y="1223734"/>
              <a:ext cx="12192000" cy="2384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628116-CE8E-959D-6EEB-535F631AEA03}"/>
                </a:ext>
              </a:extLst>
            </p:cNvPr>
            <p:cNvGrpSpPr/>
            <p:nvPr/>
          </p:nvGrpSpPr>
          <p:grpSpPr>
            <a:xfrm>
              <a:off x="64547" y="713494"/>
              <a:ext cx="5473547" cy="4197164"/>
              <a:chOff x="639" y="3532894"/>
              <a:chExt cx="5473547" cy="4197164"/>
            </a:xfrm>
          </p:grpSpPr>
          <p:pic>
            <p:nvPicPr>
              <p:cNvPr id="1026" name="Picture 2" descr="Thi thêu khăn piêu, nét độc đáo trong Lễ hội mùa hoa ban">
                <a:extLst>
                  <a:ext uri="{FF2B5EF4-FFF2-40B4-BE49-F238E27FC236}">
                    <a16:creationId xmlns:a16="http://schemas.microsoft.com/office/drawing/2014/main" id="{20F39D60-01A0-3EA5-AD04-811C48D61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66"/>
              <a:stretch/>
            </p:blipFill>
            <p:spPr bwMode="auto">
              <a:xfrm>
                <a:off x="893355" y="3532894"/>
                <a:ext cx="3943942" cy="331423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36F170-BC4B-FBDE-22EA-1CECCD4DEBFD}"/>
                  </a:ext>
                </a:extLst>
              </p:cNvPr>
              <p:cNvSpPr txBox="1"/>
              <p:nvPr/>
            </p:nvSpPr>
            <p:spPr>
              <a:xfrm>
                <a:off x="639" y="7176060"/>
                <a:ext cx="547354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Khăn piêu – dân tộc Thái  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F98F46-F36B-64BC-0162-0DE7508CE81C}"/>
                </a:ext>
              </a:extLst>
            </p:cNvPr>
            <p:cNvSpPr txBox="1"/>
            <p:nvPr/>
          </p:nvSpPr>
          <p:spPr>
            <a:xfrm>
              <a:off x="5782482" y="1510150"/>
              <a:ext cx="7670493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Các chấm nét bao trùm lên toàn bộ bề mặt sản phẩm.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94DD1B-F91D-CA3C-EBF3-5F32680AC947}"/>
              </a:ext>
            </a:extLst>
          </p:cNvPr>
          <p:cNvGrpSpPr/>
          <p:nvPr/>
        </p:nvGrpSpPr>
        <p:grpSpPr>
          <a:xfrm>
            <a:off x="5094837" y="1611269"/>
            <a:ext cx="13144040" cy="5590837"/>
            <a:chOff x="5190431" y="2659396"/>
            <a:chExt cx="13144040" cy="55908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4E7383-0472-8E90-0740-BA57DD3BD2BD}"/>
                </a:ext>
              </a:extLst>
            </p:cNvPr>
            <p:cNvGrpSpPr/>
            <p:nvPr/>
          </p:nvGrpSpPr>
          <p:grpSpPr>
            <a:xfrm>
              <a:off x="5190431" y="4838700"/>
              <a:ext cx="13144040" cy="3411533"/>
              <a:chOff x="1666875" y="1177314"/>
              <a:chExt cx="13144040" cy="341153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15E3D20-D5D2-8987-BD1C-19310DB2FDA7}"/>
                  </a:ext>
                </a:extLst>
              </p:cNvPr>
              <p:cNvSpPr/>
              <p:nvPr/>
            </p:nvSpPr>
            <p:spPr>
              <a:xfrm>
                <a:off x="1666875" y="1177314"/>
                <a:ext cx="10870893" cy="2640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9A7A798-34A0-6AF1-2428-BA7D14C8C1BA}"/>
                  </a:ext>
                </a:extLst>
              </p:cNvPr>
              <p:cNvSpPr txBox="1"/>
              <p:nvPr/>
            </p:nvSpPr>
            <p:spPr>
              <a:xfrm>
                <a:off x="9337368" y="4034849"/>
                <a:ext cx="547354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Trang phục của phụ nữ Mông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F8F220-CE6A-BC5D-0CFE-FC6B49F9581C}"/>
                  </a:ext>
                </a:extLst>
              </p:cNvPr>
              <p:cNvSpPr txBox="1"/>
              <p:nvPr/>
            </p:nvSpPr>
            <p:spPr>
              <a:xfrm>
                <a:off x="2199188" y="1671601"/>
                <a:ext cx="7670493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Các chấm nét xuất hiện chủ yếu ở chân váy, cổ áo và tà áo.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991E4D-CCA1-3843-9DA7-74D1B0F6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868400" y="2659396"/>
              <a:ext cx="3667670" cy="4819551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135CAE-2DBC-4AFD-DCC8-388BAA8635AE}"/>
              </a:ext>
            </a:extLst>
          </p:cNvPr>
          <p:cNvGrpSpPr/>
          <p:nvPr/>
        </p:nvGrpSpPr>
        <p:grpSpPr>
          <a:xfrm>
            <a:off x="381000" y="5441565"/>
            <a:ext cx="13671447" cy="4677956"/>
            <a:chOff x="349353" y="5475152"/>
            <a:chExt cx="13671447" cy="467795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2984C41-5C33-B66F-8815-479B7A292DCA}"/>
                </a:ext>
              </a:extLst>
            </p:cNvPr>
            <p:cNvGrpSpPr/>
            <p:nvPr/>
          </p:nvGrpSpPr>
          <p:grpSpPr>
            <a:xfrm>
              <a:off x="349353" y="7378969"/>
              <a:ext cx="13671447" cy="2774139"/>
              <a:chOff x="-3366532" y="1177314"/>
              <a:chExt cx="13671447" cy="277413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1305B8-861B-C694-CACC-9E058FCA32C6}"/>
                  </a:ext>
                </a:extLst>
              </p:cNvPr>
              <p:cNvSpPr/>
              <p:nvPr/>
            </p:nvSpPr>
            <p:spPr>
              <a:xfrm>
                <a:off x="-2039485" y="1177314"/>
                <a:ext cx="12344400" cy="2640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EB2BF8-4E5A-6E2D-DD05-8FFAD6322724}"/>
                  </a:ext>
                </a:extLst>
              </p:cNvPr>
              <p:cNvSpPr txBox="1"/>
              <p:nvPr/>
            </p:nvSpPr>
            <p:spPr>
              <a:xfrm>
                <a:off x="-3366532" y="3397455"/>
                <a:ext cx="420379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Túi thổ cẩm 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206C23-0436-D0DB-1D1C-FB1A22260AF7}"/>
                  </a:ext>
                </a:extLst>
              </p:cNvPr>
              <p:cNvSpPr txBox="1"/>
              <p:nvPr/>
            </p:nvSpPr>
            <p:spPr>
              <a:xfrm>
                <a:off x="1918325" y="1671601"/>
                <a:ext cx="7670493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Các chấm nét phủ kín bề mặt của chiếc túi. 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D485F93-BDC9-7E8E-5D5E-9C355E65A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668" y="5475152"/>
              <a:ext cx="4098935" cy="409893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</p:grpSp>
    </p:spTree>
    <p:extLst>
      <p:ext uri="{BB962C8B-B14F-4D97-AF65-F5344CB8AC3E}">
        <p14:creationId xmlns:p14="http://schemas.microsoft.com/office/powerpoint/2010/main" val="45435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35118-EB0F-735A-3CCD-E97CAFD292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5067300"/>
            <a:ext cx="20116800" cy="2011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A8403-CE31-18D6-68D0-1039157C0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6" b="89863" l="10000" r="97857">
                        <a14:foregroundMark x1="52054" y1="35739" x2="59866" y2="30842"/>
                        <a14:foregroundMark x1="59643" y1="82818" x2="61830" y2="78780"/>
                        <a14:foregroundMark x1="67589" y1="57302" x2="66920" y2="71821"/>
                        <a14:foregroundMark x1="64866" y1="79210" x2="65714" y2="81014"/>
                        <a14:foregroundMark x1="64464" y1="79381" x2="65179" y2="80584"/>
                        <a14:foregroundMark x1="64107" y1="79811" x2="65179" y2="81014"/>
                        <a14:foregroundMark x1="58304" y1="76031" x2="64018" y2="80928"/>
                        <a14:foregroundMark x1="64018" y1="80928" x2="64018" y2="81186"/>
                        <a14:foregroundMark x1="86830" y1="60911" x2="85580" y2="75000"/>
                        <a14:foregroundMark x1="88527" y1="66924" x2="89330" y2="71392"/>
                        <a14:foregroundMark x1="89955" y1="49485" x2="89420" y2="59107"/>
                        <a14:foregroundMark x1="89420" y1="59107" x2="89330" y2="59364"/>
                        <a14:foregroundMark x1="91964" y1="24055" x2="92857" y2="31873"/>
                        <a14:foregroundMark x1="95089" y1="26632" x2="97857" y2="31357"/>
                        <a14:foregroundMark x1="97857" y1="31357" x2="97857" y2="32045"/>
                        <a14:foregroundMark x1="96205" y1="26289" x2="96652" y2="31873"/>
                        <a14:foregroundMark x1="88393" y1="25515" x2="91027" y2="20704"/>
                        <a14:foregroundMark x1="91027" y1="20704" x2="91295" y2="20704"/>
                        <a14:foregroundMark x1="86518" y1="24055" x2="86830" y2="20275"/>
                        <a14:foregroundMark x1="85357" y1="21220" x2="82991" y2="28866"/>
                        <a14:foregroundMark x1="83214" y1="23282" x2="76741" y2="28780"/>
                        <a14:foregroundMark x1="76741" y1="28780" x2="76339" y2="29639"/>
                        <a14:foregroundMark x1="80268" y1="27663" x2="71027" y2="32646"/>
                        <a14:foregroundMark x1="63527" y1="24055" x2="75893" y2="24055"/>
                        <a14:foregroundMark x1="67679" y1="15636" x2="77277" y2="20619"/>
                        <a14:foregroundMark x1="77277" y1="20619" x2="77545" y2="20619"/>
                        <a14:foregroundMark x1="72455" y1="22251" x2="80804" y2="17869"/>
                        <a14:foregroundMark x1="80804" y1="17869" x2="80982" y2="17612"/>
                        <a14:foregroundMark x1="75670" y1="25086" x2="83080" y2="20275"/>
                        <a14:foregroundMark x1="86920" y1="21220" x2="92679" y2="22509"/>
                        <a14:foregroundMark x1="86607" y1="18213" x2="86920" y2="19072"/>
                        <a14:foregroundMark x1="84241" y1="19674" x2="90491" y2="18299"/>
                        <a14:foregroundMark x1="90491" y1="18299" x2="90670" y2="18299"/>
                        <a14:foregroundMark x1="84241" y1="20275" x2="88304" y2="18299"/>
                        <a14:foregroundMark x1="83527" y1="19845" x2="86964" y2="18299"/>
                        <a14:foregroundMark x1="84955" y1="19674" x2="94554" y2="24055"/>
                        <a14:foregroundMark x1="91920" y1="71821" x2="93080" y2="77234"/>
                        <a14:foregroundMark x1="93080" y1="77234" x2="93080" y2="77234"/>
                        <a14:foregroundMark x1="82054" y1="65378" x2="82366" y2="70962"/>
                        <a14:foregroundMark x1="84420" y1="67354" x2="85357" y2="77234"/>
                        <a14:foregroundMark x1="85357" y1="77234" x2="85357" y2="77234"/>
                        <a14:foregroundMark x1="87545" y1="67010" x2="87589" y2="72595"/>
                        <a14:foregroundMark x1="87589" y1="72595" x2="87589" y2="72595"/>
                        <a14:foregroundMark x1="88527" y1="67010" x2="88527" y2="74570"/>
                        <a14:foregroundMark x1="59420" y1="32474" x2="63929" y2="24828"/>
                        <a14:foregroundMark x1="63929" y1="24828" x2="64107" y2="24656"/>
                        <a14:foregroundMark x1="59330" y1="29897" x2="60402" y2="25515"/>
                        <a14:foregroundMark x1="59330" y1="28522" x2="62768" y2="23110"/>
                        <a14:foregroundMark x1="62768" y1="23110" x2="62991" y2="23110"/>
                        <a14:foregroundMark x1="59464" y1="26289" x2="62634" y2="21735"/>
                        <a14:foregroundMark x1="62634" y1="21735" x2="63170" y2="21478"/>
                        <a14:foregroundMark x1="59241" y1="26890" x2="55357" y2="34708"/>
                        <a14:foregroundMark x1="64732" y1="40550" x2="64955" y2="55155"/>
                        <a14:foregroundMark x1="64955" y1="55155" x2="64955" y2="55155"/>
                        <a14:foregroundMark x1="75089" y1="37543" x2="77545" y2="50086"/>
                        <a14:foregroundMark x1="70982" y1="36340" x2="71741" y2="50945"/>
                        <a14:foregroundMark x1="71741" y1="50945" x2="71741" y2="50945"/>
                        <a14:foregroundMark x1="72143" y1="42526" x2="74241" y2="65979"/>
                        <a14:foregroundMark x1="74241" y1="65979" x2="74241" y2="65979"/>
                        <a14:foregroundMark x1="74554" y1="49570" x2="78170" y2="68127"/>
                        <a14:foregroundMark x1="78170" y1="68127" x2="78170" y2="68127"/>
                        <a14:foregroundMark x1="72857" y1="46564" x2="73616" y2="65206"/>
                        <a14:foregroundMark x1="93080" y1="35481" x2="92634" y2="59021"/>
                        <a14:foregroundMark x1="92634" y1="59021" x2="95179" y2="71220"/>
                        <a14:foregroundMark x1="94152" y1="44158" x2="96205" y2="64605"/>
                        <a14:foregroundMark x1="96205" y1="64605" x2="96205" y2="64605"/>
                        <a14:foregroundMark x1="92143" y1="72595" x2="93214" y2="81787"/>
                        <a14:foregroundMark x1="91429" y1="75773" x2="92188" y2="81701"/>
                        <a14:foregroundMark x1="92188" y1="81701" x2="92366" y2="82216"/>
                        <a14:foregroundMark x1="92679" y1="67010" x2="92679" y2="71134"/>
                        <a14:backgroundMark x1="4464" y1="33849" x2="42545" y2="45189"/>
                        <a14:backgroundMark x1="42545" y1="45189" x2="39777" y2="51117"/>
                        <a14:backgroundMark x1="39777" y1="51117" x2="12232" y2="50687"/>
                        <a14:backgroundMark x1="12232" y1="50687" x2="28795" y2="47165"/>
                        <a14:backgroundMark x1="28795" y1="47165" x2="40223" y2="47852"/>
                        <a14:backgroundMark x1="40223" y1="47852" x2="10313" y2="48196"/>
                        <a14:backgroundMark x1="10313" y1="48196" x2="10223" y2="41065"/>
                        <a14:backgroundMark x1="10223" y1="41065" x2="33661" y2="35395"/>
                        <a14:backgroundMark x1="33661" y1="35395" x2="35804" y2="35739"/>
                        <a14:backgroundMark x1="29554" y1="34880" x2="34018" y2="31873"/>
                        <a14:backgroundMark x1="34018" y1="31873" x2="47545" y2="34021"/>
                        <a14:backgroundMark x1="47545" y1="34021" x2="48125" y2="47165"/>
                        <a14:backgroundMark x1="48125" y1="47165" x2="42098" y2="41495"/>
                        <a14:backgroundMark x1="42098" y1="41495" x2="48080" y2="35911"/>
                        <a14:backgroundMark x1="48080" y1="35911" x2="47991" y2="40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83"/>
          <a:stretch/>
        </p:blipFill>
        <p:spPr>
          <a:xfrm>
            <a:off x="9296400" y="571500"/>
            <a:ext cx="8763000" cy="9503229"/>
          </a:xfrm>
          <a:prstGeom prst="rect">
            <a:avLst/>
          </a:prstGeom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BD5B77-9598-25C3-10EE-C4B68586E8F6}"/>
              </a:ext>
            </a:extLst>
          </p:cNvPr>
          <p:cNvSpPr/>
          <p:nvPr/>
        </p:nvSpPr>
        <p:spPr>
          <a:xfrm>
            <a:off x="-266700" y="1181100"/>
            <a:ext cx="10515600" cy="1981200"/>
          </a:xfrm>
          <a:prstGeom prst="rect">
            <a:avLst/>
          </a:prstGeom>
          <a:solidFill>
            <a:srgbClr val="192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NÉT VỀ DÂN TỘC </a:t>
            </a:r>
          </a:p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 NGƯỜI Ở VIỆT NAM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D0EF3-6E81-BAF5-80BF-CBF7B891E411}"/>
              </a:ext>
            </a:extLst>
          </p:cNvPr>
          <p:cNvSpPr txBox="1"/>
          <p:nvPr/>
        </p:nvSpPr>
        <p:spPr>
          <a:xfrm>
            <a:off x="685800" y="3449160"/>
            <a:ext cx="861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 những dân tộc có số dân ít, chiếm tỷ lệ thấp trong tổng dân số cả nước</a:t>
            </a:r>
            <a:r>
              <a:rPr lang="en-US" sz="36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 sống ở các khu vực giáp biên giới của tổ quốc, vùng sâu vùng xa. 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Ít về số lượng nhưng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các dân tộc thiểu số lại là những người lưu giữ bản sắc dân tộc truyền thống độc đáo nhất.</a:t>
            </a:r>
            <a:endParaRPr lang="en-US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89020" y="457462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7083510" y="8659962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00000">
            <a:off x="15436297" y="3444"/>
            <a:ext cx="2867203" cy="2372346"/>
          </a:xfrm>
          <a:custGeom>
            <a:avLst/>
            <a:gdLst/>
            <a:ahLst/>
            <a:cxnLst/>
            <a:rect l="l" t="t" r="r" b="b"/>
            <a:pathLst>
              <a:path w="2867203" h="2372346">
                <a:moveTo>
                  <a:pt x="0" y="0"/>
                </a:moveTo>
                <a:lnTo>
                  <a:pt x="2867203" y="0"/>
                </a:lnTo>
                <a:lnTo>
                  <a:pt x="2867203" y="2372347"/>
                </a:lnTo>
                <a:lnTo>
                  <a:pt x="0" y="2372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35557" r="-2" b="-2984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594898-A755-F545-CDF4-8BC136EEA1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0049" cy="10287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72E8312-A92D-A708-36F6-A34A33ABDA9B}"/>
              </a:ext>
            </a:extLst>
          </p:cNvPr>
          <p:cNvGrpSpPr/>
          <p:nvPr/>
        </p:nvGrpSpPr>
        <p:grpSpPr>
          <a:xfrm>
            <a:off x="7620000" y="419099"/>
            <a:ext cx="9649334" cy="4953001"/>
            <a:chOff x="7620000" y="1798633"/>
            <a:chExt cx="9649334" cy="527335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7D73430-3A7A-A46C-7059-CF1989A8D45C}"/>
                </a:ext>
              </a:extLst>
            </p:cNvPr>
            <p:cNvSpPr/>
            <p:nvPr/>
          </p:nvSpPr>
          <p:spPr>
            <a:xfrm>
              <a:off x="7772400" y="3077555"/>
              <a:ext cx="9496934" cy="39944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430BB8B-8F23-07C6-C9ED-49EE7546F7F9}"/>
                </a:ext>
              </a:extLst>
            </p:cNvPr>
            <p:cNvSpPr/>
            <p:nvPr/>
          </p:nvSpPr>
          <p:spPr>
            <a:xfrm>
              <a:off x="7620000" y="2925155"/>
              <a:ext cx="9496934" cy="39944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80ADB4-FA6E-0AB3-F577-F449CE7877F0}"/>
                </a:ext>
              </a:extLst>
            </p:cNvPr>
            <p:cNvSpPr txBox="1"/>
            <p:nvPr/>
          </p:nvSpPr>
          <p:spPr>
            <a:xfrm>
              <a:off x="8305800" y="3548245"/>
              <a:ext cx="8347265" cy="274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Chấm, nét được sắp xếp với mật độ chỗ dày, chỗ thưa tạo nên vẻ đẹp của họa tiết vải hoa. </a:t>
              </a: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8698BA7B-588A-1C10-6362-DC2615361017}"/>
                </a:ext>
              </a:extLst>
            </p:cNvPr>
            <p:cNvSpPr/>
            <p:nvPr/>
          </p:nvSpPr>
          <p:spPr>
            <a:xfrm rot="1481072">
              <a:off x="7970387" y="1798633"/>
              <a:ext cx="1031461" cy="1903704"/>
            </a:xfrm>
            <a:custGeom>
              <a:avLst/>
              <a:gdLst/>
              <a:ahLst/>
              <a:cxnLst/>
              <a:rect l="l" t="t" r="r" b="b"/>
              <a:pathLst>
                <a:path w="1031461" h="1903704">
                  <a:moveTo>
                    <a:pt x="0" y="0"/>
                  </a:moveTo>
                  <a:lnTo>
                    <a:pt x="1031462" y="0"/>
                  </a:lnTo>
                  <a:lnTo>
                    <a:pt x="1031462" y="1903704"/>
                  </a:lnTo>
                  <a:lnTo>
                    <a:pt x="0" y="1903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21">
            <a:extLst>
              <a:ext uri="{FF2B5EF4-FFF2-40B4-BE49-F238E27FC236}">
                <a16:creationId xmlns:a16="http://schemas.microsoft.com/office/drawing/2014/main" id="{F67146D7-7808-B4E2-8EEB-C775FB2CB933}"/>
              </a:ext>
            </a:extLst>
          </p:cNvPr>
          <p:cNvSpPr/>
          <p:nvPr/>
        </p:nvSpPr>
        <p:spPr>
          <a:xfrm rot="-2388707">
            <a:off x="6939857" y="6166256"/>
            <a:ext cx="1245986" cy="1035301"/>
          </a:xfrm>
          <a:custGeom>
            <a:avLst/>
            <a:gdLst/>
            <a:ahLst/>
            <a:cxnLst/>
            <a:rect l="l" t="t" r="r" b="b"/>
            <a:pathLst>
              <a:path w="1245986" h="1035301">
                <a:moveTo>
                  <a:pt x="0" y="0"/>
                </a:moveTo>
                <a:lnTo>
                  <a:pt x="1245986" y="0"/>
                </a:lnTo>
                <a:lnTo>
                  <a:pt x="1245986" y="1035300"/>
                </a:lnTo>
                <a:lnTo>
                  <a:pt x="0" y="10353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C58315-89D9-482D-64B6-4804CE0F4A94}"/>
              </a:ext>
            </a:extLst>
          </p:cNvPr>
          <p:cNvGrpSpPr/>
          <p:nvPr/>
        </p:nvGrpSpPr>
        <p:grpSpPr>
          <a:xfrm>
            <a:off x="10349167" y="1109202"/>
            <a:ext cx="4038600" cy="861774"/>
            <a:chOff x="10349167" y="1109202"/>
            <a:chExt cx="4038600" cy="8617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2E32A6-699D-00FB-B1CC-CA7155861CF3}"/>
                </a:ext>
              </a:extLst>
            </p:cNvPr>
            <p:cNvSpPr txBox="1"/>
            <p:nvPr/>
          </p:nvSpPr>
          <p:spPr>
            <a:xfrm>
              <a:off x="10349167" y="1109202"/>
              <a:ext cx="40386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CHÚ Ý 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29074B-A212-5FC8-9644-BE8A5DDC3F15}"/>
                </a:ext>
              </a:extLst>
            </p:cNvPr>
            <p:cNvCxnSpPr/>
            <p:nvPr/>
          </p:nvCxnSpPr>
          <p:spPr>
            <a:xfrm>
              <a:off x="10470483" y="1970976"/>
              <a:ext cx="3795967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  <a:prstDash val="dash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25">
            <a:extLst>
              <a:ext uri="{FF2B5EF4-FFF2-40B4-BE49-F238E27FC236}">
                <a16:creationId xmlns:a16="http://schemas.microsoft.com/office/drawing/2014/main" id="{4C5A0E1B-9D62-DFF6-5DD0-AF379C11055C}"/>
              </a:ext>
            </a:extLst>
          </p:cNvPr>
          <p:cNvSpPr/>
          <p:nvPr/>
        </p:nvSpPr>
        <p:spPr>
          <a:xfrm rot="6908665" flipV="1">
            <a:off x="15833511" y="4735693"/>
            <a:ext cx="1803835" cy="845330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F170330-9C0C-8AD7-D4FA-4D1C715E1B6C}"/>
              </a:ext>
            </a:extLst>
          </p:cNvPr>
          <p:cNvCxnSpPr/>
          <p:nvPr/>
        </p:nvCxnSpPr>
        <p:spPr>
          <a:xfrm>
            <a:off x="14782800" y="3848100"/>
            <a:ext cx="195313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DFAFD94-816A-FD37-1E1B-DF0751DC0DF7}"/>
              </a:ext>
            </a:extLst>
          </p:cNvPr>
          <p:cNvGrpSpPr/>
          <p:nvPr/>
        </p:nvGrpSpPr>
        <p:grpSpPr>
          <a:xfrm>
            <a:off x="7772400" y="6116027"/>
            <a:ext cx="9144000" cy="2797822"/>
            <a:chOff x="7772400" y="7530539"/>
            <a:chExt cx="8481725" cy="191892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52DCC5-8BD3-8D98-E198-B7D8DDE5F9DB}"/>
                </a:ext>
              </a:extLst>
            </p:cNvPr>
            <p:cNvSpPr/>
            <p:nvPr/>
          </p:nvSpPr>
          <p:spPr>
            <a:xfrm>
              <a:off x="7772400" y="7530539"/>
              <a:ext cx="8077200" cy="19189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062CD8-CBBA-03FE-DF83-B205468243F7}"/>
                </a:ext>
              </a:extLst>
            </p:cNvPr>
            <p:cNvSpPr txBox="1"/>
            <p:nvPr/>
          </p:nvSpPr>
          <p:spPr>
            <a:xfrm>
              <a:off x="7908648" y="7648182"/>
              <a:ext cx="8345477" cy="170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Mật độ: </a:t>
              </a:r>
              <a:r>
                <a:rPr lang="en-US" sz="36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là từ dùng đẻ thể hiện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lượng </a:t>
              </a:r>
              <a:r>
                <a:rPr lang="en-US" sz="3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của một 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vật thể trong một không </a:t>
              </a:r>
              <a:r>
                <a:rPr lang="en-US" sz="3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gian, đơn vị đo nhất định ( nhiều- ít, dày – thưa)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62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42CE7-7BB1-859F-3CCB-12A22C3A65B6}"/>
              </a:ext>
            </a:extLst>
          </p:cNvPr>
          <p:cNvSpPr txBox="1"/>
          <p:nvPr/>
        </p:nvSpPr>
        <p:spPr>
          <a:xfrm>
            <a:off x="909326" y="419100"/>
            <a:ext cx="164592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MỘT SỐ TRANG PHỤC DÂN TỘC </a:t>
            </a:r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E4D55B-5552-BD50-CB8A-138FF4EDB3B7}"/>
              </a:ext>
            </a:extLst>
          </p:cNvPr>
          <p:cNvGrpSpPr/>
          <p:nvPr/>
        </p:nvGrpSpPr>
        <p:grpSpPr>
          <a:xfrm>
            <a:off x="2459116" y="1537834"/>
            <a:ext cx="5410200" cy="8607065"/>
            <a:chOff x="2459116" y="1537834"/>
            <a:chExt cx="5410200" cy="8607065"/>
          </a:xfrm>
        </p:grpSpPr>
        <p:pic>
          <p:nvPicPr>
            <p:cNvPr id="2050" name="Picture 2" descr="Hòa Minzy lộ bàn tay gân guốc khi diện trang phục dân tộc Thái - 2sao">
              <a:extLst>
                <a:ext uri="{FF2B5EF4-FFF2-40B4-BE49-F238E27FC236}">
                  <a16:creationId xmlns:a16="http://schemas.microsoft.com/office/drawing/2014/main" id="{D6020B51-DF0B-62FB-FD97-61C720737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662" y="1537834"/>
              <a:ext cx="5235654" cy="7861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11F844-12BE-6AF9-ACED-7A7AE6501BA1}"/>
                </a:ext>
              </a:extLst>
            </p:cNvPr>
            <p:cNvSpPr txBox="1"/>
            <p:nvPr/>
          </p:nvSpPr>
          <p:spPr>
            <a:xfrm>
              <a:off x="2459116" y="9590901"/>
              <a:ext cx="5410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phục của dân tộc Thái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834C7B-DD42-CCDD-234F-4C87667EA150}"/>
              </a:ext>
            </a:extLst>
          </p:cNvPr>
          <p:cNvGrpSpPr/>
          <p:nvPr/>
        </p:nvGrpSpPr>
        <p:grpSpPr>
          <a:xfrm>
            <a:off x="10210800" y="1537834"/>
            <a:ext cx="5410200" cy="8503064"/>
            <a:chOff x="10210800" y="1537834"/>
            <a:chExt cx="5410200" cy="8503064"/>
          </a:xfrm>
        </p:grpSpPr>
        <p:pic>
          <p:nvPicPr>
            <p:cNvPr id="5" name="Picture 4" descr="Trang phục dân tộc Dao - Thời Trang Daily">
              <a:extLst>
                <a:ext uri="{FF2B5EF4-FFF2-40B4-BE49-F238E27FC236}">
                  <a16:creationId xmlns:a16="http://schemas.microsoft.com/office/drawing/2014/main" id="{B1B650BF-BD8A-D392-9FF6-2B6BBDFE1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0586" y="1537834"/>
              <a:ext cx="5215752" cy="7885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7759FA-2D16-CC06-DB44-40A18EEE7446}"/>
                </a:ext>
              </a:extLst>
            </p:cNvPr>
            <p:cNvSpPr txBox="1"/>
            <p:nvPr/>
          </p:nvSpPr>
          <p:spPr>
            <a:xfrm>
              <a:off x="10210800" y="9486900"/>
              <a:ext cx="5410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phục của dân tộc Dao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49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9207" y="951583"/>
            <a:ext cx="14929585" cy="8383835"/>
          </a:xfrm>
          <a:custGeom>
            <a:avLst/>
            <a:gdLst/>
            <a:ahLst/>
            <a:cxnLst/>
            <a:rect l="l" t="t" r="r" b="b"/>
            <a:pathLst>
              <a:path w="14929585" h="8383835">
                <a:moveTo>
                  <a:pt x="0" y="0"/>
                </a:moveTo>
                <a:lnTo>
                  <a:pt x="14929586" y="0"/>
                </a:lnTo>
                <a:lnTo>
                  <a:pt x="14929586" y="8383834"/>
                </a:lnTo>
                <a:lnTo>
                  <a:pt x="0" y="838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07933" y="1136181"/>
            <a:ext cx="14272134" cy="8014637"/>
          </a:xfrm>
          <a:custGeom>
            <a:avLst/>
            <a:gdLst/>
            <a:ahLst/>
            <a:cxnLst/>
            <a:rect l="l" t="t" r="r" b="b"/>
            <a:pathLst>
              <a:path w="14272134" h="8014637">
                <a:moveTo>
                  <a:pt x="0" y="0"/>
                </a:moveTo>
                <a:lnTo>
                  <a:pt x="14272134" y="0"/>
                </a:lnTo>
                <a:lnTo>
                  <a:pt x="14272134" y="8014638"/>
                </a:lnTo>
                <a:lnTo>
                  <a:pt x="0" y="801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20611" y="3414473"/>
            <a:ext cx="12046779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8E9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2.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HÀNH, SÁNG TẠO</a:t>
            </a:r>
          </a:p>
        </p:txBody>
      </p:sp>
      <p:sp>
        <p:nvSpPr>
          <p:cNvPr id="5" name="Freeform 5"/>
          <p:cNvSpPr/>
          <p:nvPr/>
        </p:nvSpPr>
        <p:spPr>
          <a:xfrm rot="6924893">
            <a:off x="5382627" y="2695797"/>
            <a:ext cx="1871481" cy="1796622"/>
          </a:xfrm>
          <a:custGeom>
            <a:avLst/>
            <a:gdLst/>
            <a:ahLst/>
            <a:cxnLst/>
            <a:rect l="l" t="t" r="r" b="b"/>
            <a:pathLst>
              <a:path w="1871481" h="1796622">
                <a:moveTo>
                  <a:pt x="0" y="0"/>
                </a:moveTo>
                <a:lnTo>
                  <a:pt x="1871481" y="0"/>
                </a:lnTo>
                <a:lnTo>
                  <a:pt x="1871481" y="1796622"/>
                </a:lnTo>
                <a:lnTo>
                  <a:pt x="0" y="1796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19245" y="901647"/>
            <a:ext cx="680110" cy="600197"/>
          </a:xfrm>
          <a:custGeom>
            <a:avLst/>
            <a:gdLst/>
            <a:ahLst/>
            <a:cxnLst/>
            <a:rect l="l" t="t" r="r" b="b"/>
            <a:pathLst>
              <a:path w="680110" h="600197">
                <a:moveTo>
                  <a:pt x="0" y="0"/>
                </a:moveTo>
                <a:lnTo>
                  <a:pt x="680110" y="0"/>
                </a:lnTo>
                <a:lnTo>
                  <a:pt x="680110" y="600197"/>
                </a:lnTo>
                <a:lnTo>
                  <a:pt x="0" y="600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01716" y="7945426"/>
            <a:ext cx="531523" cy="469069"/>
          </a:xfrm>
          <a:custGeom>
            <a:avLst/>
            <a:gdLst/>
            <a:ahLst/>
            <a:cxnLst/>
            <a:rect l="l" t="t" r="r" b="b"/>
            <a:pathLst>
              <a:path w="531523" h="469069">
                <a:moveTo>
                  <a:pt x="0" y="0"/>
                </a:moveTo>
                <a:lnTo>
                  <a:pt x="531523" y="0"/>
                </a:lnTo>
                <a:lnTo>
                  <a:pt x="531523" y="469069"/>
                </a:lnTo>
                <a:lnTo>
                  <a:pt x="0" y="4690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46367">
            <a:off x="1526769" y="1217566"/>
            <a:ext cx="1316594" cy="1261537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5691872" y="7570390"/>
            <a:ext cx="2992401" cy="537655"/>
          </a:xfrm>
          <a:custGeom>
            <a:avLst/>
            <a:gdLst/>
            <a:ahLst/>
            <a:cxnLst/>
            <a:rect l="l" t="t" r="r" b="b"/>
            <a:pathLst>
              <a:path w="2992401" h="537655">
                <a:moveTo>
                  <a:pt x="0" y="0"/>
                </a:moveTo>
                <a:lnTo>
                  <a:pt x="2992401" y="0"/>
                </a:lnTo>
                <a:lnTo>
                  <a:pt x="2992401" y="537654"/>
                </a:lnTo>
                <a:lnTo>
                  <a:pt x="0" y="537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8979927" y="7640843"/>
            <a:ext cx="328145" cy="1547303"/>
          </a:xfrm>
          <a:custGeom>
            <a:avLst/>
            <a:gdLst/>
            <a:ahLst/>
            <a:cxnLst/>
            <a:rect l="l" t="t" r="r" b="b"/>
            <a:pathLst>
              <a:path w="328145" h="1547303">
                <a:moveTo>
                  <a:pt x="0" y="0"/>
                </a:moveTo>
                <a:lnTo>
                  <a:pt x="328146" y="0"/>
                </a:lnTo>
                <a:lnTo>
                  <a:pt x="328146" y="1547303"/>
                </a:lnTo>
                <a:lnTo>
                  <a:pt x="0" y="15473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r="-11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954148" y="3594107"/>
            <a:ext cx="631075" cy="792446"/>
          </a:xfrm>
          <a:custGeom>
            <a:avLst/>
            <a:gdLst/>
            <a:ahLst/>
            <a:cxnLst/>
            <a:rect l="l" t="t" r="r" b="b"/>
            <a:pathLst>
              <a:path w="631075" h="792446">
                <a:moveTo>
                  <a:pt x="0" y="0"/>
                </a:moveTo>
                <a:lnTo>
                  <a:pt x="631075" y="0"/>
                </a:lnTo>
                <a:lnTo>
                  <a:pt x="631075" y="792446"/>
                </a:lnTo>
                <a:lnTo>
                  <a:pt x="0" y="7924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139905">
            <a:off x="405707" y="8471778"/>
            <a:ext cx="1245986" cy="1035301"/>
          </a:xfrm>
          <a:custGeom>
            <a:avLst/>
            <a:gdLst/>
            <a:ahLst/>
            <a:cxnLst/>
            <a:rect l="l" t="t" r="r" b="b"/>
            <a:pathLst>
              <a:path w="1245986" h="1035301">
                <a:moveTo>
                  <a:pt x="0" y="0"/>
                </a:moveTo>
                <a:lnTo>
                  <a:pt x="1245986" y="0"/>
                </a:lnTo>
                <a:lnTo>
                  <a:pt x="1245986" y="1035301"/>
                </a:lnTo>
                <a:lnTo>
                  <a:pt x="0" y="10353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28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540705-C33F-FC39-3B97-F2078E823A4A}"/>
              </a:ext>
            </a:extLst>
          </p:cNvPr>
          <p:cNvSpPr/>
          <p:nvPr/>
        </p:nvSpPr>
        <p:spPr>
          <a:xfrm>
            <a:off x="0" y="0"/>
            <a:ext cx="8382000" cy="10477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63209C-D8A8-9DFD-9703-9223834D7D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3824"/>
          <a:stretch/>
        </p:blipFill>
        <p:spPr>
          <a:xfrm>
            <a:off x="417394" y="4840240"/>
            <a:ext cx="7515578" cy="5098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BCC70-44AC-DEF3-4972-611ED2144E1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2588"/>
          <a:stretch/>
        </p:blipFill>
        <p:spPr>
          <a:xfrm>
            <a:off x="474277" y="361898"/>
            <a:ext cx="7520410" cy="43828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715508-ED95-0369-4FBD-5D132076C371}"/>
              </a:ext>
            </a:extLst>
          </p:cNvPr>
          <p:cNvSpPr txBox="1"/>
          <p:nvPr/>
        </p:nvSpPr>
        <p:spPr>
          <a:xfrm>
            <a:off x="8861039" y="287514"/>
            <a:ext cx="761809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và thực hiện yêu cầu: 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65EA047-CB8B-602D-3D20-F69701211E03}"/>
              </a:ext>
            </a:extLst>
          </p:cNvPr>
          <p:cNvSpPr/>
          <p:nvPr/>
        </p:nvSpPr>
        <p:spPr>
          <a:xfrm>
            <a:off x="9152894" y="2095522"/>
            <a:ext cx="8421806" cy="1826787"/>
          </a:xfrm>
          <a:prstGeom prst="wedgeRoundRectCallout">
            <a:avLst>
              <a:gd name="adj1" fmla="val -57308"/>
              <a:gd name="adj2" fmla="val 30780"/>
              <a:gd name="adj3" fmla="val 16667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chuẩn bị đồ dùng, vật liệu nào để vẽ, in sáng tạo mẫu vải hoa?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8C16236-B6B8-85E8-F7C5-B74AF2F0CE30}"/>
              </a:ext>
            </a:extLst>
          </p:cNvPr>
          <p:cNvSpPr/>
          <p:nvPr/>
        </p:nvSpPr>
        <p:spPr>
          <a:xfrm>
            <a:off x="9144000" y="4148606"/>
            <a:ext cx="8421806" cy="1826787"/>
          </a:xfrm>
          <a:prstGeom prst="wedgeRoundRectCallout">
            <a:avLst>
              <a:gd name="adj1" fmla="val -57308"/>
              <a:gd name="adj2" fmla="val 30780"/>
              <a:gd name="adj3" fmla="val 16667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ra vị trí có nhiều, ít chấm, nét trên mỗi sản phẩm vẽ và in.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9B7BF6E-844C-F0B4-C20B-B7085D52D0B5}"/>
              </a:ext>
            </a:extLst>
          </p:cNvPr>
          <p:cNvSpPr/>
          <p:nvPr/>
        </p:nvSpPr>
        <p:spPr>
          <a:xfrm>
            <a:off x="9144000" y="6215993"/>
            <a:ext cx="8421806" cy="1826787"/>
          </a:xfrm>
          <a:prstGeom prst="wedgeRoundRectCallout">
            <a:avLst>
              <a:gd name="adj1" fmla="val -56629"/>
              <a:gd name="adj2" fmla="val 22959"/>
              <a:gd name="adj3" fmla="val 16667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mỗi sản phẩm có những kiểu nét nào (thẳng, con, gấp khúc,...)?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52D5F24A-A689-D0BE-5AD2-EB6F49A91C2E}"/>
              </a:ext>
            </a:extLst>
          </p:cNvPr>
          <p:cNvSpPr/>
          <p:nvPr/>
        </p:nvSpPr>
        <p:spPr>
          <a:xfrm>
            <a:off x="9157656" y="8255352"/>
            <a:ext cx="8421806" cy="1826787"/>
          </a:xfrm>
          <a:prstGeom prst="wedgeRoundRectCallout">
            <a:avLst>
              <a:gd name="adj1" fmla="val -56629"/>
              <a:gd name="adj2" fmla="val 22959"/>
              <a:gd name="adj3" fmla="val 16667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nêu các bước thực hành, sáng tạo mẫu vải hoa bằng cách vẽ và in. 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6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61E98E-3FAF-BCC6-DB7A-F305FC93A472}"/>
              </a:ext>
            </a:extLst>
          </p:cNvPr>
          <p:cNvSpPr/>
          <p:nvPr/>
        </p:nvSpPr>
        <p:spPr>
          <a:xfrm>
            <a:off x="-685800" y="8953500"/>
            <a:ext cx="19812000" cy="1981200"/>
          </a:xfrm>
          <a:prstGeom prst="rect">
            <a:avLst/>
          </a:prstGeom>
          <a:solidFill>
            <a:srgbClr val="FDF1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AC63E0F4-8944-8562-F706-78419DD53AE3}"/>
              </a:ext>
            </a:extLst>
          </p:cNvPr>
          <p:cNvSpPr/>
          <p:nvPr/>
        </p:nvSpPr>
        <p:spPr>
          <a:xfrm>
            <a:off x="1371600" y="1962861"/>
            <a:ext cx="3998214" cy="8229600"/>
          </a:xfrm>
          <a:custGeom>
            <a:avLst/>
            <a:gdLst/>
            <a:ahLst/>
            <a:cxnLst/>
            <a:rect l="l" t="t" r="r" b="b"/>
            <a:pathLst>
              <a:path w="3998214" h="8229600">
                <a:moveTo>
                  <a:pt x="0" y="0"/>
                </a:moveTo>
                <a:lnTo>
                  <a:pt x="3998214" y="0"/>
                </a:lnTo>
                <a:lnTo>
                  <a:pt x="39982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D59A1B81-2792-8C0F-1024-742DCD5DAD5C}"/>
              </a:ext>
            </a:extLst>
          </p:cNvPr>
          <p:cNvSpPr/>
          <p:nvPr/>
        </p:nvSpPr>
        <p:spPr>
          <a:xfrm rot="-446367">
            <a:off x="440158" y="405008"/>
            <a:ext cx="1023091" cy="980308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F3C7640A-97D4-210F-70AA-807C494A5EEC}"/>
              </a:ext>
            </a:extLst>
          </p:cNvPr>
          <p:cNvSpPr/>
          <p:nvPr/>
        </p:nvSpPr>
        <p:spPr>
          <a:xfrm rot="-446367">
            <a:off x="16660214" y="1106242"/>
            <a:ext cx="840739" cy="805580"/>
          </a:xfrm>
          <a:custGeom>
            <a:avLst/>
            <a:gdLst/>
            <a:ahLst/>
            <a:cxnLst/>
            <a:rect l="l" t="t" r="r" b="b"/>
            <a:pathLst>
              <a:path w="1160536" h="1112004">
                <a:moveTo>
                  <a:pt x="0" y="0"/>
                </a:moveTo>
                <a:lnTo>
                  <a:pt x="1160536" y="0"/>
                </a:lnTo>
                <a:lnTo>
                  <a:pt x="1160536" y="1112004"/>
                </a:lnTo>
                <a:lnTo>
                  <a:pt x="0" y="1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E1D4DC6B-3753-A293-33F1-21C82E90C6BC}"/>
              </a:ext>
            </a:extLst>
          </p:cNvPr>
          <p:cNvSpPr/>
          <p:nvPr/>
        </p:nvSpPr>
        <p:spPr>
          <a:xfrm>
            <a:off x="0" y="342899"/>
            <a:ext cx="9641586" cy="1104526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liệu, dụng cụ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55104D-0C03-4EDE-07C7-1DA8123E8039}"/>
              </a:ext>
            </a:extLst>
          </p:cNvPr>
          <p:cNvGrpSpPr/>
          <p:nvPr/>
        </p:nvGrpSpPr>
        <p:grpSpPr>
          <a:xfrm>
            <a:off x="5715000" y="2628900"/>
            <a:ext cx="5105400" cy="6066882"/>
            <a:chOff x="5715000" y="2628900"/>
            <a:chExt cx="5105400" cy="60668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7DFA9B7-6EA8-3AD1-4F67-0FAC433D8FAD}"/>
                </a:ext>
              </a:extLst>
            </p:cNvPr>
            <p:cNvSpPr/>
            <p:nvPr/>
          </p:nvSpPr>
          <p:spPr>
            <a:xfrm>
              <a:off x="5715000" y="2628900"/>
              <a:ext cx="5105400" cy="60668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3CBD9105-9A87-612D-3F95-CA4869221FAC}"/>
                </a:ext>
              </a:extLst>
            </p:cNvPr>
            <p:cNvSpPr/>
            <p:nvPr/>
          </p:nvSpPr>
          <p:spPr>
            <a:xfrm>
              <a:off x="6248400" y="2799207"/>
              <a:ext cx="3621786" cy="3621786"/>
            </a:xfrm>
            <a:custGeom>
              <a:avLst/>
              <a:gdLst/>
              <a:ahLst/>
              <a:cxnLst/>
              <a:rect l="l" t="t" r="r" b="b"/>
              <a:pathLst>
                <a:path w="8229600" h="8229600">
                  <a:moveTo>
                    <a:pt x="0" y="0"/>
                  </a:moveTo>
                  <a:lnTo>
                    <a:pt x="8229600" y="0"/>
                  </a:lnTo>
                  <a:lnTo>
                    <a:pt x="82296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B194F1F-3DE8-91AD-360B-80513E701372}"/>
                </a:ext>
              </a:extLst>
            </p:cNvPr>
            <p:cNvCxnSpPr/>
            <p:nvPr/>
          </p:nvCxnSpPr>
          <p:spPr>
            <a:xfrm>
              <a:off x="6096000" y="6603976"/>
              <a:ext cx="4427497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3EB923-C231-B33F-9E82-B80C359EAA01}"/>
                </a:ext>
              </a:extLst>
            </p:cNvPr>
            <p:cNvSpPr txBox="1"/>
            <p:nvPr/>
          </p:nvSpPr>
          <p:spPr>
            <a:xfrm>
              <a:off x="6314527" y="6786960"/>
              <a:ext cx="3998214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Giấy vẽ, bút chì, bút màu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042A905-070F-99E9-F133-D23ACD2FF879}"/>
              </a:ext>
            </a:extLst>
          </p:cNvPr>
          <p:cNvGrpSpPr/>
          <p:nvPr/>
        </p:nvGrpSpPr>
        <p:grpSpPr>
          <a:xfrm>
            <a:off x="11257455" y="2508994"/>
            <a:ext cx="5105400" cy="6186788"/>
            <a:chOff x="11257455" y="2508994"/>
            <a:chExt cx="5105400" cy="61867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F239D36-E0C3-3B93-FCE8-102B300E75AE}"/>
                </a:ext>
              </a:extLst>
            </p:cNvPr>
            <p:cNvSpPr/>
            <p:nvPr/>
          </p:nvSpPr>
          <p:spPr>
            <a:xfrm>
              <a:off x="11257455" y="2628900"/>
              <a:ext cx="5105400" cy="60668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30792212-0B83-55BF-45FB-C177271401D2}"/>
                </a:ext>
              </a:extLst>
            </p:cNvPr>
            <p:cNvSpPr/>
            <p:nvPr/>
          </p:nvSpPr>
          <p:spPr>
            <a:xfrm>
              <a:off x="11658600" y="2508994"/>
              <a:ext cx="4098514" cy="3171225"/>
            </a:xfrm>
            <a:custGeom>
              <a:avLst/>
              <a:gdLst/>
              <a:ahLst/>
              <a:cxnLst/>
              <a:rect l="l" t="t" r="r" b="b"/>
              <a:pathLst>
                <a:path w="5317997" h="4114800">
                  <a:moveTo>
                    <a:pt x="0" y="0"/>
                  </a:moveTo>
                  <a:lnTo>
                    <a:pt x="5317996" y="0"/>
                  </a:lnTo>
                  <a:lnTo>
                    <a:pt x="531799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495F75BF-DA3F-3A1E-FB33-1EDA0B322F78}"/>
                </a:ext>
              </a:extLst>
            </p:cNvPr>
            <p:cNvSpPr/>
            <p:nvPr/>
          </p:nvSpPr>
          <p:spPr>
            <a:xfrm>
              <a:off x="14094824" y="4610100"/>
              <a:ext cx="1833152" cy="1642962"/>
            </a:xfrm>
            <a:custGeom>
              <a:avLst/>
              <a:gdLst/>
              <a:ahLst/>
              <a:cxnLst/>
              <a:rect l="l" t="t" r="r" b="b"/>
              <a:pathLst>
                <a:path w="4591130" h="4114800">
                  <a:moveTo>
                    <a:pt x="0" y="0"/>
                  </a:moveTo>
                  <a:lnTo>
                    <a:pt x="4591129" y="0"/>
                  </a:lnTo>
                  <a:lnTo>
                    <a:pt x="45911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D14A9BF-8D5E-7DBB-C106-052C30E61CBE}"/>
                </a:ext>
              </a:extLst>
            </p:cNvPr>
            <p:cNvCxnSpPr/>
            <p:nvPr/>
          </p:nvCxnSpPr>
          <p:spPr>
            <a:xfrm>
              <a:off x="11596406" y="6616652"/>
              <a:ext cx="4427497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38E0D22-4063-AB6B-95B3-3B7772E4BF8E}"/>
                </a:ext>
              </a:extLst>
            </p:cNvPr>
            <p:cNvSpPr txBox="1"/>
            <p:nvPr/>
          </p:nvSpPr>
          <p:spPr>
            <a:xfrm>
              <a:off x="11708750" y="6736559"/>
              <a:ext cx="3998214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Màu nước,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tăm bông </a:t>
              </a:r>
            </a:p>
          </p:txBody>
        </p:sp>
      </p:grpSp>
      <p:sp>
        <p:nvSpPr>
          <p:cNvPr id="36" name="Freeform 10">
            <a:extLst>
              <a:ext uri="{FF2B5EF4-FFF2-40B4-BE49-F238E27FC236}">
                <a16:creationId xmlns:a16="http://schemas.microsoft.com/office/drawing/2014/main" id="{2F899390-F7F5-5708-FBFD-AF25332BB178}"/>
              </a:ext>
            </a:extLst>
          </p:cNvPr>
          <p:cNvSpPr/>
          <p:nvPr/>
        </p:nvSpPr>
        <p:spPr>
          <a:xfrm>
            <a:off x="16689020" y="8058590"/>
            <a:ext cx="1218664" cy="1756633"/>
          </a:xfrm>
          <a:custGeom>
            <a:avLst/>
            <a:gdLst/>
            <a:ahLst/>
            <a:cxnLst/>
            <a:rect l="l" t="t" r="r" b="b"/>
            <a:pathLst>
              <a:path w="1218664" h="1756633">
                <a:moveTo>
                  <a:pt x="0" y="0"/>
                </a:moveTo>
                <a:lnTo>
                  <a:pt x="1218664" y="0"/>
                </a:lnTo>
                <a:lnTo>
                  <a:pt x="1218664" y="1756632"/>
                </a:lnTo>
                <a:lnTo>
                  <a:pt x="0" y="1756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16C1B6D-7E3E-E8CE-3034-34D458248BE2}"/>
              </a:ext>
            </a:extLst>
          </p:cNvPr>
          <p:cNvGrpSpPr/>
          <p:nvPr/>
        </p:nvGrpSpPr>
        <p:grpSpPr>
          <a:xfrm>
            <a:off x="9442774" y="1901505"/>
            <a:ext cx="8382000" cy="7565971"/>
            <a:chOff x="9442774" y="1901505"/>
            <a:chExt cx="8382000" cy="75659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32570F-28AD-710E-FB7E-01020CC52E49}"/>
                </a:ext>
              </a:extLst>
            </p:cNvPr>
            <p:cNvSpPr/>
            <p:nvPr/>
          </p:nvSpPr>
          <p:spPr>
            <a:xfrm>
              <a:off x="9442774" y="2228476"/>
              <a:ext cx="8382000" cy="723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846A98F-0B91-2BCD-884F-7449A228A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2663" b="94740" l="50782" r="86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6" t="47404" r="8844"/>
            <a:stretch/>
          </p:blipFill>
          <p:spPr>
            <a:xfrm rot="21346947">
              <a:off x="10154024" y="1901505"/>
              <a:ext cx="6858000" cy="5028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B56DFE-AD51-DCB8-CC9B-2FE26CD34790}"/>
                </a:ext>
              </a:extLst>
            </p:cNvPr>
            <p:cNvSpPr txBox="1"/>
            <p:nvPr/>
          </p:nvSpPr>
          <p:spPr>
            <a:xfrm>
              <a:off x="10100259" y="6574431"/>
              <a:ext cx="6965529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i="1">
                  <a:latin typeface="Arial" panose="020B0604020202020204" pitchFamily="34" charset="0"/>
                  <a:cs typeface="Arial" panose="020B0604020202020204" pitchFamily="34" charset="0"/>
                </a:rPr>
                <a:t>Sản phẩm 2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Các nét dọc theo 2 nửa của tờ giấy, không phủ kín tờ giấy.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05EDA-A993-1FF8-06DB-8BC088E30451}"/>
              </a:ext>
            </a:extLst>
          </p:cNvPr>
          <p:cNvGrpSpPr/>
          <p:nvPr/>
        </p:nvGrpSpPr>
        <p:grpSpPr>
          <a:xfrm>
            <a:off x="463226" y="1732882"/>
            <a:ext cx="8382000" cy="7734594"/>
            <a:chOff x="463226" y="1732882"/>
            <a:chExt cx="8382000" cy="77345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DDD544-97EA-7FE4-3432-F816D6172800}"/>
                </a:ext>
              </a:extLst>
            </p:cNvPr>
            <p:cNvSpPr/>
            <p:nvPr/>
          </p:nvSpPr>
          <p:spPr>
            <a:xfrm>
              <a:off x="463226" y="2228476"/>
              <a:ext cx="8382000" cy="723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ED0C69-BAE5-3099-1CAE-4FCA44359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84" b="95404" l="44459" r="93074">
                          <a14:foregroundMark x1="79004" y1="37163" x2="85325" y2="35261"/>
                          <a14:foregroundMark x1="85325" y1="35261" x2="90476" y2="66561"/>
                          <a14:foregroundMark x1="90476" y1="66561" x2="57576" y2="87876"/>
                          <a14:foregroundMark x1="57576" y1="87876" x2="49016" y2="85502"/>
                          <a14:foregroundMark x1="47313" y1="83566" x2="45108" y2="70681"/>
                          <a14:foregroundMark x1="45108" y1="70681" x2="46061" y2="61331"/>
                          <a14:foregroundMark x1="46407" y1="58399" x2="75801" y2="37876"/>
                          <a14:foregroundMark x1="75801" y1="37876" x2="75974" y2="37876"/>
                          <a14:foregroundMark x1="49610" y1="87401" x2="57749" y2="89699"/>
                          <a14:foregroundMark x1="57749" y1="89699" x2="87922" y2="71395"/>
                          <a14:foregroundMark x1="87922" y1="71395" x2="92771" y2="64580"/>
                          <a14:foregroundMark x1="92771" y1="64580" x2="93074" y2="62916"/>
                          <a14:foregroundMark x1="45887" y1="75357" x2="47308" y2="83568"/>
                          <a14:foregroundMark x1="48615" y1="91125" x2="54075" y2="95184"/>
                          <a14:foregroundMark x1="55648" y1="94428" x2="56753" y2="93582"/>
                          <a14:backgroundMark x1="54242" y1="94532" x2="56190" y2="92314"/>
                          <a14:backgroundMark x1="47662" y1="83439" x2="48528" y2="91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3" t="30122" r="6757"/>
            <a:stretch/>
          </p:blipFill>
          <p:spPr>
            <a:xfrm rot="1160815">
              <a:off x="494503" y="1732882"/>
              <a:ext cx="7547231" cy="5321766"/>
            </a:xfrm>
            <a:prstGeom prst="roundRect">
              <a:avLst>
                <a:gd name="adj" fmla="val 21332"/>
              </a:avLst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6D25D-62B2-223E-CCE2-2E204119D936}"/>
                </a:ext>
              </a:extLst>
            </p:cNvPr>
            <p:cNvSpPr txBox="1"/>
            <p:nvPr/>
          </p:nvSpPr>
          <p:spPr>
            <a:xfrm>
              <a:off x="1100370" y="6559053"/>
              <a:ext cx="6965529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i="1">
                  <a:latin typeface="Arial" panose="020B0604020202020204" pitchFamily="34" charset="0"/>
                  <a:cs typeface="Arial" panose="020B0604020202020204" pitchFamily="34" charset="0"/>
                </a:rPr>
                <a:t>Sản phẩm 1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Các nét tạo ra họa tiết đối xứng nhau phủ kín bề mặt. </a:t>
              </a:r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4AFE7B2-0739-3A35-6099-0DC23B1FFFF7}"/>
              </a:ext>
            </a:extLst>
          </p:cNvPr>
          <p:cNvSpPr/>
          <p:nvPr/>
        </p:nvSpPr>
        <p:spPr>
          <a:xfrm>
            <a:off x="0" y="495300"/>
            <a:ext cx="9641586" cy="1104526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các chấm, nét</a:t>
            </a:r>
          </a:p>
        </p:txBody>
      </p:sp>
    </p:spTree>
    <p:extLst>
      <p:ext uri="{BB962C8B-B14F-4D97-AF65-F5344CB8AC3E}">
        <p14:creationId xmlns:p14="http://schemas.microsoft.com/office/powerpoint/2010/main" val="3064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16C1B6D-7E3E-E8CE-3034-34D458248BE2}"/>
              </a:ext>
            </a:extLst>
          </p:cNvPr>
          <p:cNvGrpSpPr/>
          <p:nvPr/>
        </p:nvGrpSpPr>
        <p:grpSpPr>
          <a:xfrm>
            <a:off x="9442774" y="1901505"/>
            <a:ext cx="8382000" cy="7565971"/>
            <a:chOff x="9442774" y="1901505"/>
            <a:chExt cx="8382000" cy="75659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32570F-28AD-710E-FB7E-01020CC52E49}"/>
                </a:ext>
              </a:extLst>
            </p:cNvPr>
            <p:cNvSpPr/>
            <p:nvPr/>
          </p:nvSpPr>
          <p:spPr>
            <a:xfrm>
              <a:off x="9442774" y="2228476"/>
              <a:ext cx="8382000" cy="723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846A98F-0B91-2BCD-884F-7449A228A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2663" b="94740" l="50782" r="86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6" t="47404" r="8844"/>
            <a:stretch/>
          </p:blipFill>
          <p:spPr>
            <a:xfrm rot="21346947">
              <a:off x="10154024" y="1901505"/>
              <a:ext cx="6858000" cy="5028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B56DFE-AD51-DCB8-CC9B-2FE26CD34790}"/>
                </a:ext>
              </a:extLst>
            </p:cNvPr>
            <p:cNvSpPr txBox="1"/>
            <p:nvPr/>
          </p:nvSpPr>
          <p:spPr>
            <a:xfrm>
              <a:off x="10100259" y="6574431"/>
              <a:ext cx="6965529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i="1">
                  <a:latin typeface="Arial" panose="020B0604020202020204" pitchFamily="34" charset="0"/>
                  <a:cs typeface="Arial" panose="020B0604020202020204" pitchFamily="34" charset="0"/>
                </a:rPr>
                <a:t>Sản phẩm 2</a:t>
              </a:r>
            </a:p>
            <a:p>
              <a:pPr algn="ctr">
                <a:lnSpc>
                  <a:spcPct val="150000"/>
                </a:lnSpc>
              </a:pP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Có hình giống như bông hoa và dòng sông.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05EDA-A993-1FF8-06DB-8BC088E30451}"/>
              </a:ext>
            </a:extLst>
          </p:cNvPr>
          <p:cNvGrpSpPr/>
          <p:nvPr/>
        </p:nvGrpSpPr>
        <p:grpSpPr>
          <a:xfrm>
            <a:off x="463226" y="1732882"/>
            <a:ext cx="8382000" cy="7734594"/>
            <a:chOff x="463226" y="1732882"/>
            <a:chExt cx="8382000" cy="77345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DDD544-97EA-7FE4-3432-F816D6172800}"/>
                </a:ext>
              </a:extLst>
            </p:cNvPr>
            <p:cNvSpPr/>
            <p:nvPr/>
          </p:nvSpPr>
          <p:spPr>
            <a:xfrm>
              <a:off x="463226" y="2228476"/>
              <a:ext cx="8382000" cy="723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ED0C69-BAE5-3099-1CAE-4FCA44359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84" b="95404" l="44459" r="93074">
                          <a14:foregroundMark x1="79004" y1="37163" x2="85325" y2="35261"/>
                          <a14:foregroundMark x1="85325" y1="35261" x2="90476" y2="66561"/>
                          <a14:foregroundMark x1="90476" y1="66561" x2="57576" y2="87876"/>
                          <a14:foregroundMark x1="57576" y1="87876" x2="49016" y2="85502"/>
                          <a14:foregroundMark x1="47313" y1="83566" x2="45108" y2="70681"/>
                          <a14:foregroundMark x1="45108" y1="70681" x2="46061" y2="61331"/>
                          <a14:foregroundMark x1="46407" y1="58399" x2="75801" y2="37876"/>
                          <a14:foregroundMark x1="75801" y1="37876" x2="75974" y2="37876"/>
                          <a14:foregroundMark x1="49610" y1="87401" x2="57749" y2="89699"/>
                          <a14:foregroundMark x1="57749" y1="89699" x2="87922" y2="71395"/>
                          <a14:foregroundMark x1="87922" y1="71395" x2="92771" y2="64580"/>
                          <a14:foregroundMark x1="92771" y1="64580" x2="93074" y2="62916"/>
                          <a14:foregroundMark x1="45887" y1="75357" x2="47308" y2="83568"/>
                          <a14:foregroundMark x1="48615" y1="91125" x2="54075" y2="95184"/>
                          <a14:foregroundMark x1="55648" y1="94428" x2="56753" y2="93582"/>
                          <a14:backgroundMark x1="54242" y1="94532" x2="56190" y2="92314"/>
                          <a14:backgroundMark x1="47662" y1="83439" x2="48528" y2="91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3" t="30122" r="6757"/>
            <a:stretch/>
          </p:blipFill>
          <p:spPr>
            <a:xfrm rot="1160815">
              <a:off x="494503" y="1732882"/>
              <a:ext cx="7547231" cy="5321766"/>
            </a:xfrm>
            <a:prstGeom prst="roundRect">
              <a:avLst>
                <a:gd name="adj" fmla="val 21332"/>
              </a:avLst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6D25D-62B2-223E-CCE2-2E204119D936}"/>
                </a:ext>
              </a:extLst>
            </p:cNvPr>
            <p:cNvSpPr txBox="1"/>
            <p:nvPr/>
          </p:nvSpPr>
          <p:spPr>
            <a:xfrm>
              <a:off x="1100370" y="6559053"/>
              <a:ext cx="6965529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i="1">
                  <a:latin typeface="Arial" panose="020B0604020202020204" pitchFamily="34" charset="0"/>
                  <a:cs typeface="Arial" panose="020B0604020202020204" pitchFamily="34" charset="0"/>
                </a:rPr>
                <a:t>Sản phẩm 1 </a:t>
              </a:r>
            </a:p>
            <a:p>
              <a:pPr algn="ctr">
                <a:lnSpc>
                  <a:spcPct val="150000"/>
                </a:lnSpc>
              </a:pP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Có hình giống như lá cây, mặt trời, dòng sông. 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4AFE7B2-0739-3A35-6099-0DC23B1FFFF7}"/>
              </a:ext>
            </a:extLst>
          </p:cNvPr>
          <p:cNvSpPr/>
          <p:nvPr/>
        </p:nvSpPr>
        <p:spPr>
          <a:xfrm>
            <a:off x="0" y="495300"/>
            <a:ext cx="9641586" cy="1104526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 tiết trang trí </a:t>
            </a:r>
          </a:p>
        </p:txBody>
      </p:sp>
    </p:spTree>
    <p:extLst>
      <p:ext uri="{BB962C8B-B14F-4D97-AF65-F5344CB8AC3E}">
        <p14:creationId xmlns:p14="http://schemas.microsoft.com/office/powerpoint/2010/main" val="21602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4AFE7B2-0739-3A35-6099-0DC23B1FFFF7}"/>
              </a:ext>
            </a:extLst>
          </p:cNvPr>
          <p:cNvSpPr/>
          <p:nvPr/>
        </p:nvSpPr>
        <p:spPr>
          <a:xfrm>
            <a:off x="0" y="495300"/>
            <a:ext cx="9641586" cy="1104526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thực hiện 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7D052FEA-3571-A4CD-0B49-9EF20C6AA543}"/>
              </a:ext>
            </a:extLst>
          </p:cNvPr>
          <p:cNvSpPr/>
          <p:nvPr/>
        </p:nvSpPr>
        <p:spPr>
          <a:xfrm>
            <a:off x="1447800" y="3034087"/>
            <a:ext cx="7162800" cy="6007633"/>
          </a:xfrm>
          <a:custGeom>
            <a:avLst/>
            <a:gdLst/>
            <a:ahLst/>
            <a:cxnLst/>
            <a:rect l="l" t="t" r="r" b="b"/>
            <a:pathLst>
              <a:path w="9960182" h="8229600">
                <a:moveTo>
                  <a:pt x="0" y="0"/>
                </a:moveTo>
                <a:lnTo>
                  <a:pt x="9960182" y="0"/>
                </a:lnTo>
                <a:lnTo>
                  <a:pt x="9960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5EE2C6-D83A-AA6D-7F2F-8D1B1A9FDF26}"/>
              </a:ext>
            </a:extLst>
          </p:cNvPr>
          <p:cNvGrpSpPr/>
          <p:nvPr/>
        </p:nvGrpSpPr>
        <p:grpSpPr>
          <a:xfrm>
            <a:off x="9433884" y="2324100"/>
            <a:ext cx="7868723" cy="1651671"/>
            <a:chOff x="9705977" y="2324100"/>
            <a:chExt cx="7868723" cy="165167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516E5C-D57A-DB52-EE41-EECF61A9D813}"/>
                </a:ext>
              </a:extLst>
            </p:cNvPr>
            <p:cNvSpPr/>
            <p:nvPr/>
          </p:nvSpPr>
          <p:spPr>
            <a:xfrm>
              <a:off x="9705977" y="2628900"/>
              <a:ext cx="1219200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1905F9-F5FA-8F66-E19A-C6DF5112989C}"/>
                </a:ext>
              </a:extLst>
            </p:cNvPr>
            <p:cNvSpPr txBox="1"/>
            <p:nvPr/>
          </p:nvSpPr>
          <p:spPr>
            <a:xfrm>
              <a:off x="11631100" y="2324100"/>
              <a:ext cx="5943600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Chuẩn bị đầy đủ các dụng cụ cần thiết.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226E68-E812-F269-AACB-FD386E87E9A3}"/>
              </a:ext>
            </a:extLst>
          </p:cNvPr>
          <p:cNvGrpSpPr/>
          <p:nvPr/>
        </p:nvGrpSpPr>
        <p:grpSpPr>
          <a:xfrm>
            <a:off x="9433884" y="4877174"/>
            <a:ext cx="7868723" cy="1651671"/>
            <a:chOff x="9705977" y="2324100"/>
            <a:chExt cx="7868723" cy="165167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0A54767-351B-3938-6D3A-791A2AF0F1C2}"/>
                </a:ext>
              </a:extLst>
            </p:cNvPr>
            <p:cNvSpPr/>
            <p:nvPr/>
          </p:nvSpPr>
          <p:spPr>
            <a:xfrm>
              <a:off x="9705977" y="2628900"/>
              <a:ext cx="1219200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32ECC1-543D-BFB1-A9F3-B35A2FF0E947}"/>
                </a:ext>
              </a:extLst>
            </p:cNvPr>
            <p:cNvSpPr txBox="1"/>
            <p:nvPr/>
          </p:nvSpPr>
          <p:spPr>
            <a:xfrm>
              <a:off x="11631100" y="2324100"/>
              <a:ext cx="5943600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Lên ý tưởng và phác họa mẫu thiết kế lên giấy.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C0E484-97BE-E163-B411-F7F729A00796}"/>
              </a:ext>
            </a:extLst>
          </p:cNvPr>
          <p:cNvGrpSpPr/>
          <p:nvPr/>
        </p:nvGrpSpPr>
        <p:grpSpPr>
          <a:xfrm>
            <a:off x="9431871" y="7491618"/>
            <a:ext cx="7868723" cy="1651671"/>
            <a:chOff x="9705977" y="2324100"/>
            <a:chExt cx="7868723" cy="165167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D51DD2A-4757-1100-FDC3-9509D26C9F4B}"/>
                </a:ext>
              </a:extLst>
            </p:cNvPr>
            <p:cNvSpPr/>
            <p:nvPr/>
          </p:nvSpPr>
          <p:spPr>
            <a:xfrm>
              <a:off x="9705977" y="2628900"/>
              <a:ext cx="1219200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890557-5C56-4401-643B-4A8DFA28B412}"/>
                </a:ext>
              </a:extLst>
            </p:cNvPr>
            <p:cNvSpPr txBox="1"/>
            <p:nvPr/>
          </p:nvSpPr>
          <p:spPr>
            <a:xfrm>
              <a:off x="11631100" y="2324100"/>
              <a:ext cx="5943600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Tiến hành thiết kế sản phẩm mĩ thuật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06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1C9CA505-EBF3-5C8D-54B4-CDE18E64E4D3}"/>
              </a:ext>
            </a:extLst>
          </p:cNvPr>
          <p:cNvSpPr/>
          <p:nvPr/>
        </p:nvSpPr>
        <p:spPr>
          <a:xfrm>
            <a:off x="0" y="7932000"/>
            <a:ext cx="4902507" cy="2355000"/>
          </a:xfrm>
          <a:custGeom>
            <a:avLst/>
            <a:gdLst/>
            <a:ahLst/>
            <a:cxnLst/>
            <a:rect l="l" t="t" r="r" b="b"/>
            <a:pathLst>
              <a:path w="4902507" h="2355000">
                <a:moveTo>
                  <a:pt x="0" y="0"/>
                </a:moveTo>
                <a:lnTo>
                  <a:pt x="4902507" y="0"/>
                </a:lnTo>
                <a:lnTo>
                  <a:pt x="4902507" y="2355000"/>
                </a:lnTo>
                <a:lnTo>
                  <a:pt x="0" y="235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E4ADEBC-AB82-DC53-143E-6678FA503DC7}"/>
              </a:ext>
            </a:extLst>
          </p:cNvPr>
          <p:cNvSpPr/>
          <p:nvPr/>
        </p:nvSpPr>
        <p:spPr>
          <a:xfrm flipH="1" flipV="1">
            <a:off x="16002000" y="-495300"/>
            <a:ext cx="2830674" cy="2640247"/>
          </a:xfrm>
          <a:custGeom>
            <a:avLst/>
            <a:gdLst/>
            <a:ahLst/>
            <a:cxnLst/>
            <a:rect l="l" t="t" r="r" b="b"/>
            <a:pathLst>
              <a:path w="2830674" h="2640247">
                <a:moveTo>
                  <a:pt x="2830674" y="2640247"/>
                </a:moveTo>
                <a:lnTo>
                  <a:pt x="0" y="2640247"/>
                </a:lnTo>
                <a:lnTo>
                  <a:pt x="0" y="0"/>
                </a:lnTo>
                <a:lnTo>
                  <a:pt x="2830674" y="0"/>
                </a:lnTo>
                <a:lnTo>
                  <a:pt x="2830674" y="26402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0130" t="-30204" b="-99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F0771-BF0B-3896-5CE8-8215BC7FAA77}"/>
              </a:ext>
            </a:extLst>
          </p:cNvPr>
          <p:cNvSpPr txBox="1"/>
          <p:nvPr/>
        </p:nvSpPr>
        <p:spPr>
          <a:xfrm>
            <a:off x="4457700" y="419100"/>
            <a:ext cx="9372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ED7B15-4F91-1BE9-5FDC-040993C77D3B}"/>
              </a:ext>
            </a:extLst>
          </p:cNvPr>
          <p:cNvSpPr txBox="1"/>
          <p:nvPr/>
        </p:nvSpPr>
        <p:spPr>
          <a:xfrm>
            <a:off x="3695700" y="1866900"/>
            <a:ext cx="10896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Chơi trò chơi “Nhà thiết kế mẫu vải tài ba” 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DB80E62F-1C0F-B58A-0A15-74FC1E968302}"/>
              </a:ext>
            </a:extLst>
          </p:cNvPr>
          <p:cNvSpPr/>
          <p:nvPr/>
        </p:nvSpPr>
        <p:spPr>
          <a:xfrm>
            <a:off x="399000" y="4549583"/>
            <a:ext cx="7449600" cy="4423200"/>
          </a:xfrm>
          <a:custGeom>
            <a:avLst/>
            <a:gdLst/>
            <a:ahLst/>
            <a:cxnLst/>
            <a:rect l="l" t="t" r="r" b="b"/>
            <a:pathLst>
              <a:path w="7964074" h="4728669">
                <a:moveTo>
                  <a:pt x="0" y="0"/>
                </a:moveTo>
                <a:lnTo>
                  <a:pt x="7964074" y="0"/>
                </a:lnTo>
                <a:lnTo>
                  <a:pt x="7964074" y="4728669"/>
                </a:lnTo>
                <a:lnTo>
                  <a:pt x="0" y="4728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7ADB57B-8566-B513-44C6-F3744BA84FAD}"/>
              </a:ext>
            </a:extLst>
          </p:cNvPr>
          <p:cNvSpPr/>
          <p:nvPr/>
        </p:nvSpPr>
        <p:spPr>
          <a:xfrm>
            <a:off x="8247600" y="3695700"/>
            <a:ext cx="9372600" cy="2163859"/>
          </a:xfrm>
          <a:prstGeom prst="wedgeRoundRectCallout">
            <a:avLst>
              <a:gd name="adj1" fmla="val -54287"/>
              <a:gd name="adj2" fmla="val 44566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chơi trò chơi theo nhóm. 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089D5A-7893-F113-ADB1-E2F4E1F4B208}"/>
              </a:ext>
            </a:extLst>
          </p:cNvPr>
          <p:cNvSpPr/>
          <p:nvPr/>
        </p:nvSpPr>
        <p:spPr>
          <a:xfrm>
            <a:off x="8247600" y="6265571"/>
            <a:ext cx="9372600" cy="2731024"/>
          </a:xfrm>
          <a:prstGeom prst="wedgeRoundRectCallout">
            <a:avLst>
              <a:gd name="adj1" fmla="val -54287"/>
              <a:gd name="adj2" fmla="val -3728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và dán họa tiết lên giấy màu, đội nào dán chính xác và nhanh nhất sẽ giành chiến thắng. </a:t>
            </a:r>
          </a:p>
        </p:txBody>
      </p:sp>
    </p:spTree>
    <p:extLst>
      <p:ext uri="{BB962C8B-B14F-4D97-AF65-F5344CB8AC3E}">
        <p14:creationId xmlns:p14="http://schemas.microsoft.com/office/powerpoint/2010/main" val="33824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004C21D5-E869-E774-0B4A-E84A5D1C546F}"/>
              </a:ext>
            </a:extLst>
          </p:cNvPr>
          <p:cNvSpPr/>
          <p:nvPr/>
        </p:nvSpPr>
        <p:spPr>
          <a:xfrm rot="-446367">
            <a:off x="286952" y="480361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81195-19DD-1D21-1C0F-F2937672B97F}"/>
              </a:ext>
            </a:extLst>
          </p:cNvPr>
          <p:cNvSpPr txBox="1"/>
          <p:nvPr/>
        </p:nvSpPr>
        <p:spPr>
          <a:xfrm>
            <a:off x="2122858" y="723743"/>
            <a:ext cx="14042284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Quan sát một số mẫu hoa văn trang trí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8C89C5-3D41-7A65-3AC3-C2F7F3942284}"/>
              </a:ext>
            </a:extLst>
          </p:cNvPr>
          <p:cNvGrpSpPr/>
          <p:nvPr/>
        </p:nvGrpSpPr>
        <p:grpSpPr>
          <a:xfrm>
            <a:off x="1532991" y="2476500"/>
            <a:ext cx="15115105" cy="6997542"/>
            <a:chOff x="1532991" y="2628900"/>
            <a:chExt cx="15115105" cy="6997542"/>
          </a:xfrm>
        </p:grpSpPr>
        <p:pic>
          <p:nvPicPr>
            <p:cNvPr id="6" name="Picture 5" descr="Composition with Golden Section &amp; Blue Strips Painting by Ricardo Lapin |  Saatchi Art">
              <a:extLst>
                <a:ext uri="{FF2B5EF4-FFF2-40B4-BE49-F238E27FC236}">
                  <a16:creationId xmlns:a16="http://schemas.microsoft.com/office/drawing/2014/main" id="{7E86F280-FD66-A5C1-B67C-04AAA56FE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6" t="14239" r="12747" b="15232"/>
            <a:stretch/>
          </p:blipFill>
          <p:spPr bwMode="auto">
            <a:xfrm>
              <a:off x="1847227" y="2628900"/>
              <a:ext cx="5867400" cy="615074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 descr="Cắt dán trang trí hình... - CLB Sắc màu tuổi thơ Ngọc Lâm | Facebook">
              <a:extLst>
                <a:ext uri="{FF2B5EF4-FFF2-40B4-BE49-F238E27FC236}">
                  <a16:creationId xmlns:a16="http://schemas.microsoft.com/office/drawing/2014/main" id="{79ABA29E-B07A-A7B3-0431-7F60E18E2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3537" y="2628900"/>
              <a:ext cx="7394559" cy="615074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347070-4BA4-B1FD-7668-5C5511FC2B3D}"/>
                </a:ext>
              </a:extLst>
            </p:cNvPr>
            <p:cNvSpPr txBox="1"/>
            <p:nvPr/>
          </p:nvSpPr>
          <p:spPr>
            <a:xfrm>
              <a:off x="1532991" y="9036190"/>
              <a:ext cx="6705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Vải hoa trang trí bằng cắt dán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BBEEAC-EE6A-1AA1-AF04-88712585937B}"/>
                </a:ext>
              </a:extLst>
            </p:cNvPr>
            <p:cNvSpPr txBox="1"/>
            <p:nvPr/>
          </p:nvSpPr>
          <p:spPr>
            <a:xfrm>
              <a:off x="9459542" y="9041667"/>
              <a:ext cx="6705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Vải hoa trang trí bằng cắt dán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5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004C21D5-E869-E774-0B4A-E84A5D1C546F}"/>
              </a:ext>
            </a:extLst>
          </p:cNvPr>
          <p:cNvSpPr/>
          <p:nvPr/>
        </p:nvSpPr>
        <p:spPr>
          <a:xfrm rot="-446367">
            <a:off x="286952" y="480361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81195-19DD-1D21-1C0F-F2937672B97F}"/>
              </a:ext>
            </a:extLst>
          </p:cNvPr>
          <p:cNvSpPr txBox="1"/>
          <p:nvPr/>
        </p:nvSpPr>
        <p:spPr>
          <a:xfrm>
            <a:off x="2122858" y="723743"/>
            <a:ext cx="14042284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Quan sát một số sản phẩm tham khảo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FD61CB-1A50-052A-5BCB-59ED07CD55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2539" r="65590" b="25155"/>
          <a:stretch/>
        </p:blipFill>
        <p:spPr>
          <a:xfrm>
            <a:off x="228599" y="2494143"/>
            <a:ext cx="5496535" cy="4872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4A27DF-1A1E-D8C0-1248-56DE04B9641D}"/>
              </a:ext>
            </a:extLst>
          </p:cNvPr>
          <p:cNvSpPr txBox="1"/>
          <p:nvPr/>
        </p:nvSpPr>
        <p:spPr>
          <a:xfrm>
            <a:off x="12158780" y="7194701"/>
            <a:ext cx="5257800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Sản phẩm của các cá nhân: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Cẩm Nhung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Đoàn Hiền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Tuấn Dương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1070D5-B52D-A590-3848-520CD1DF53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1987" r="36250" b="24594"/>
          <a:stretch/>
        </p:blipFill>
        <p:spPr>
          <a:xfrm>
            <a:off x="6186370" y="2418125"/>
            <a:ext cx="5139618" cy="4948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87964E-84D5-5946-FEBD-8262696C0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9" t="12947" r="1450" b="24747"/>
          <a:stretch/>
        </p:blipFill>
        <p:spPr>
          <a:xfrm>
            <a:off x="12096868" y="2494142"/>
            <a:ext cx="5773738" cy="48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1E12CEF-B1CD-B9F9-F374-2D42652C119D}"/>
              </a:ext>
            </a:extLst>
          </p:cNvPr>
          <p:cNvSpPr/>
          <p:nvPr/>
        </p:nvSpPr>
        <p:spPr>
          <a:xfrm>
            <a:off x="9183911" y="5250778"/>
            <a:ext cx="8000706" cy="4591050"/>
          </a:xfrm>
          <a:custGeom>
            <a:avLst/>
            <a:gdLst/>
            <a:ahLst/>
            <a:cxnLst/>
            <a:rect l="l" t="t" r="r" b="b"/>
            <a:pathLst>
              <a:path w="14250390" h="8229600">
                <a:moveTo>
                  <a:pt x="0" y="0"/>
                </a:moveTo>
                <a:lnTo>
                  <a:pt x="14250390" y="0"/>
                </a:lnTo>
                <a:lnTo>
                  <a:pt x="142503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004C21D5-E869-E774-0B4A-E84A5D1C546F}"/>
              </a:ext>
            </a:extLst>
          </p:cNvPr>
          <p:cNvSpPr/>
          <p:nvPr/>
        </p:nvSpPr>
        <p:spPr>
          <a:xfrm rot="-446367">
            <a:off x="286952" y="480361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E23D94-6589-1F1D-F82A-8CEAAD0E62D4}"/>
              </a:ext>
            </a:extLst>
          </p:cNvPr>
          <p:cNvSpPr/>
          <p:nvPr/>
        </p:nvSpPr>
        <p:spPr>
          <a:xfrm>
            <a:off x="1878236" y="655004"/>
            <a:ext cx="14592300" cy="2374227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sáng tạo mẫu vẽ vải hoa bằng cách in hoặc vẽ.  </a:t>
            </a:r>
          </a:p>
        </p:txBody>
      </p:sp>
    </p:spTree>
    <p:extLst>
      <p:ext uri="{BB962C8B-B14F-4D97-AF65-F5344CB8AC3E}">
        <p14:creationId xmlns:p14="http://schemas.microsoft.com/office/powerpoint/2010/main" val="12524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9207" y="951583"/>
            <a:ext cx="14929585" cy="8383835"/>
          </a:xfrm>
          <a:custGeom>
            <a:avLst/>
            <a:gdLst/>
            <a:ahLst/>
            <a:cxnLst/>
            <a:rect l="l" t="t" r="r" b="b"/>
            <a:pathLst>
              <a:path w="14929585" h="8383835">
                <a:moveTo>
                  <a:pt x="0" y="0"/>
                </a:moveTo>
                <a:lnTo>
                  <a:pt x="14929586" y="0"/>
                </a:lnTo>
                <a:lnTo>
                  <a:pt x="14929586" y="8383834"/>
                </a:lnTo>
                <a:lnTo>
                  <a:pt x="0" y="838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07933" y="1136181"/>
            <a:ext cx="14272134" cy="8014637"/>
          </a:xfrm>
          <a:custGeom>
            <a:avLst/>
            <a:gdLst/>
            <a:ahLst/>
            <a:cxnLst/>
            <a:rect l="l" t="t" r="r" b="b"/>
            <a:pathLst>
              <a:path w="14272134" h="8014637">
                <a:moveTo>
                  <a:pt x="0" y="0"/>
                </a:moveTo>
                <a:lnTo>
                  <a:pt x="14272134" y="0"/>
                </a:lnTo>
                <a:lnTo>
                  <a:pt x="14272134" y="8014638"/>
                </a:lnTo>
                <a:lnTo>
                  <a:pt x="0" y="801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20611" y="3414473"/>
            <a:ext cx="12046779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8E9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3.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NHẬN, CHIA SẺ </a:t>
            </a:r>
          </a:p>
        </p:txBody>
      </p:sp>
      <p:sp>
        <p:nvSpPr>
          <p:cNvPr id="5" name="Freeform 5"/>
          <p:cNvSpPr/>
          <p:nvPr/>
        </p:nvSpPr>
        <p:spPr>
          <a:xfrm rot="6924893">
            <a:off x="5382627" y="2695797"/>
            <a:ext cx="1871481" cy="1796622"/>
          </a:xfrm>
          <a:custGeom>
            <a:avLst/>
            <a:gdLst/>
            <a:ahLst/>
            <a:cxnLst/>
            <a:rect l="l" t="t" r="r" b="b"/>
            <a:pathLst>
              <a:path w="1871481" h="1796622">
                <a:moveTo>
                  <a:pt x="0" y="0"/>
                </a:moveTo>
                <a:lnTo>
                  <a:pt x="1871481" y="0"/>
                </a:lnTo>
                <a:lnTo>
                  <a:pt x="1871481" y="1796622"/>
                </a:lnTo>
                <a:lnTo>
                  <a:pt x="0" y="1796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19245" y="901647"/>
            <a:ext cx="680110" cy="600197"/>
          </a:xfrm>
          <a:custGeom>
            <a:avLst/>
            <a:gdLst/>
            <a:ahLst/>
            <a:cxnLst/>
            <a:rect l="l" t="t" r="r" b="b"/>
            <a:pathLst>
              <a:path w="680110" h="600197">
                <a:moveTo>
                  <a:pt x="0" y="0"/>
                </a:moveTo>
                <a:lnTo>
                  <a:pt x="680110" y="0"/>
                </a:lnTo>
                <a:lnTo>
                  <a:pt x="680110" y="600197"/>
                </a:lnTo>
                <a:lnTo>
                  <a:pt x="0" y="600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01716" y="7945426"/>
            <a:ext cx="531523" cy="469069"/>
          </a:xfrm>
          <a:custGeom>
            <a:avLst/>
            <a:gdLst/>
            <a:ahLst/>
            <a:cxnLst/>
            <a:rect l="l" t="t" r="r" b="b"/>
            <a:pathLst>
              <a:path w="531523" h="469069">
                <a:moveTo>
                  <a:pt x="0" y="0"/>
                </a:moveTo>
                <a:lnTo>
                  <a:pt x="531523" y="0"/>
                </a:lnTo>
                <a:lnTo>
                  <a:pt x="531523" y="469069"/>
                </a:lnTo>
                <a:lnTo>
                  <a:pt x="0" y="4690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46367">
            <a:off x="1526769" y="1217566"/>
            <a:ext cx="1316594" cy="1261537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5691872" y="7570390"/>
            <a:ext cx="2992401" cy="537655"/>
          </a:xfrm>
          <a:custGeom>
            <a:avLst/>
            <a:gdLst/>
            <a:ahLst/>
            <a:cxnLst/>
            <a:rect l="l" t="t" r="r" b="b"/>
            <a:pathLst>
              <a:path w="2992401" h="537655">
                <a:moveTo>
                  <a:pt x="0" y="0"/>
                </a:moveTo>
                <a:lnTo>
                  <a:pt x="2992401" y="0"/>
                </a:lnTo>
                <a:lnTo>
                  <a:pt x="2992401" y="537654"/>
                </a:lnTo>
                <a:lnTo>
                  <a:pt x="0" y="537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8979927" y="7640843"/>
            <a:ext cx="328145" cy="1547303"/>
          </a:xfrm>
          <a:custGeom>
            <a:avLst/>
            <a:gdLst/>
            <a:ahLst/>
            <a:cxnLst/>
            <a:rect l="l" t="t" r="r" b="b"/>
            <a:pathLst>
              <a:path w="328145" h="1547303">
                <a:moveTo>
                  <a:pt x="0" y="0"/>
                </a:moveTo>
                <a:lnTo>
                  <a:pt x="328146" y="0"/>
                </a:lnTo>
                <a:lnTo>
                  <a:pt x="328146" y="1547303"/>
                </a:lnTo>
                <a:lnTo>
                  <a:pt x="0" y="15473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r="-11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954148" y="3594107"/>
            <a:ext cx="631075" cy="792446"/>
          </a:xfrm>
          <a:custGeom>
            <a:avLst/>
            <a:gdLst/>
            <a:ahLst/>
            <a:cxnLst/>
            <a:rect l="l" t="t" r="r" b="b"/>
            <a:pathLst>
              <a:path w="631075" h="792446">
                <a:moveTo>
                  <a:pt x="0" y="0"/>
                </a:moveTo>
                <a:lnTo>
                  <a:pt x="631075" y="0"/>
                </a:lnTo>
                <a:lnTo>
                  <a:pt x="631075" y="792446"/>
                </a:lnTo>
                <a:lnTo>
                  <a:pt x="0" y="7924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139905">
            <a:off x="405707" y="8471778"/>
            <a:ext cx="1245986" cy="1035301"/>
          </a:xfrm>
          <a:custGeom>
            <a:avLst/>
            <a:gdLst/>
            <a:ahLst/>
            <a:cxnLst/>
            <a:rect l="l" t="t" r="r" b="b"/>
            <a:pathLst>
              <a:path w="1245986" h="1035301">
                <a:moveTo>
                  <a:pt x="0" y="0"/>
                </a:moveTo>
                <a:lnTo>
                  <a:pt x="1245986" y="0"/>
                </a:lnTo>
                <a:lnTo>
                  <a:pt x="1245986" y="1035301"/>
                </a:lnTo>
                <a:lnTo>
                  <a:pt x="0" y="10353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06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004C21D5-E869-E774-0B4A-E84A5D1C546F}"/>
              </a:ext>
            </a:extLst>
          </p:cNvPr>
          <p:cNvSpPr/>
          <p:nvPr/>
        </p:nvSpPr>
        <p:spPr>
          <a:xfrm rot="-446367">
            <a:off x="286952" y="480361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47079-1A13-94B3-B6CA-C85257E746DE}"/>
              </a:ext>
            </a:extLst>
          </p:cNvPr>
          <p:cNvSpPr txBox="1"/>
          <p:nvPr/>
        </p:nvSpPr>
        <p:spPr>
          <a:xfrm>
            <a:off x="2971800" y="471858"/>
            <a:ext cx="1234440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 BÀY SẢN PHẨM VÀ CHIA SẺ 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F19EC6B5-A569-D881-F064-7605D667536B}"/>
              </a:ext>
            </a:extLst>
          </p:cNvPr>
          <p:cNvSpPr/>
          <p:nvPr/>
        </p:nvSpPr>
        <p:spPr>
          <a:xfrm>
            <a:off x="11000486" y="2552700"/>
            <a:ext cx="6259259" cy="7848600"/>
          </a:xfrm>
          <a:custGeom>
            <a:avLst/>
            <a:gdLst/>
            <a:ahLst/>
            <a:cxnLst/>
            <a:rect l="l" t="t" r="r" b="b"/>
            <a:pathLst>
              <a:path w="6563106" h="8229600">
                <a:moveTo>
                  <a:pt x="0" y="0"/>
                </a:moveTo>
                <a:lnTo>
                  <a:pt x="6563106" y="0"/>
                </a:lnTo>
                <a:lnTo>
                  <a:pt x="65631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1B01F-B997-2906-196A-EE3E37796CAC}"/>
              </a:ext>
            </a:extLst>
          </p:cNvPr>
          <p:cNvGrpSpPr/>
          <p:nvPr/>
        </p:nvGrpSpPr>
        <p:grpSpPr>
          <a:xfrm>
            <a:off x="1125970" y="2195223"/>
            <a:ext cx="9836416" cy="6879834"/>
            <a:chOff x="914088" y="2161886"/>
            <a:chExt cx="9836416" cy="6879834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997352B7-BF72-91ED-75E1-0BA08A3036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4088" y="2161886"/>
              <a:ext cx="9836416" cy="6879834"/>
              <a:chOff x="0" y="0"/>
              <a:chExt cx="4828540" cy="4716780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3A8017D1-15CD-E088-9890-E320B3B49EBC}"/>
                  </a:ext>
                </a:extLst>
              </p:cNvPr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E18C6C-E8BB-9A9C-F2FB-A4B3DE87D7EF}"/>
                </a:ext>
              </a:extLst>
            </p:cNvPr>
            <p:cNvSpPr txBox="1"/>
            <p:nvPr/>
          </p:nvSpPr>
          <p:spPr>
            <a:xfrm>
              <a:off x="1219200" y="3142614"/>
              <a:ext cx="9144000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 dirty="0"/>
                <a:t>Em hãy chỉ ra chấm, nét được sắp xếp (nhiều — ít, dày – thưa) như thế nào trên mẫu vải hoa của mình/của nhóm.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 dirty="0"/>
                <a:t>Các chấm, nét sắp xếp tạo hình hoạ tiết nào trên sản phẩm của em/của bạn </a:t>
              </a:r>
              <a:r>
                <a:rPr lang="vi-VN" sz="3600" dirty="0" smtClean="0"/>
                <a:t>?</a:t>
              </a:r>
              <a:endParaRPr lang="vi-VN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40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FB28CC-9B06-032A-45F6-EB468D3D7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3"/>
          <a:stretch/>
        </p:blipFill>
        <p:spPr>
          <a:xfrm>
            <a:off x="-533400" y="0"/>
            <a:ext cx="9418408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004C21D5-E869-E774-0B4A-E84A5D1C546F}"/>
              </a:ext>
            </a:extLst>
          </p:cNvPr>
          <p:cNvSpPr/>
          <p:nvPr/>
        </p:nvSpPr>
        <p:spPr>
          <a:xfrm rot="-446367">
            <a:off x="286952" y="480361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47079-1A13-94B3-B6CA-C85257E746DE}"/>
              </a:ext>
            </a:extLst>
          </p:cNvPr>
          <p:cNvSpPr txBox="1"/>
          <p:nvPr/>
        </p:nvSpPr>
        <p:spPr>
          <a:xfrm>
            <a:off x="2971800" y="471858"/>
            <a:ext cx="1234440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 BÀY SẢN PHẨM VÀ CHIA SẺ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A61FC0-5981-5A03-6C11-D4CEAAABF9C8}"/>
              </a:ext>
            </a:extLst>
          </p:cNvPr>
          <p:cNvSpPr txBox="1"/>
          <p:nvPr/>
        </p:nvSpPr>
        <p:spPr>
          <a:xfrm>
            <a:off x="9402994" y="2583630"/>
            <a:ext cx="8107592" cy="5819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/>
              <a:t>Mẫu vải hoa của em có thể dùng để làm gì (may trang phục, khăn quàng cổ, khăn trải bàn,...)?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/>
              <a:t>Em thích mẫu vải hoa của bạn nào/nhóm nào? Vì sao?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Em hãy giới thiệu về sản phẩm mĩ thuật của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mình/ của nhóm.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5566688" cy="3613335"/>
          </a:xfrm>
          <a:custGeom>
            <a:avLst/>
            <a:gdLst/>
            <a:ahLst/>
            <a:cxnLst/>
            <a:rect l="l" t="t" r="r" b="b"/>
            <a:pathLst>
              <a:path w="5566688" h="3613335">
                <a:moveTo>
                  <a:pt x="0" y="0"/>
                </a:moveTo>
                <a:lnTo>
                  <a:pt x="5566688" y="0"/>
                </a:lnTo>
                <a:lnTo>
                  <a:pt x="5566688" y="3613335"/>
                </a:lnTo>
                <a:lnTo>
                  <a:pt x="0" y="3613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12852" b="-138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5716907" y="8242154"/>
            <a:ext cx="2571093" cy="2044846"/>
          </a:xfrm>
          <a:custGeom>
            <a:avLst/>
            <a:gdLst/>
            <a:ahLst/>
            <a:cxnLst/>
            <a:rect l="l" t="t" r="r" b="b"/>
            <a:pathLst>
              <a:path w="2571093" h="2044846">
                <a:moveTo>
                  <a:pt x="0" y="0"/>
                </a:moveTo>
                <a:lnTo>
                  <a:pt x="2571093" y="0"/>
                </a:lnTo>
                <a:lnTo>
                  <a:pt x="2571093" y="2044846"/>
                </a:lnTo>
                <a:lnTo>
                  <a:pt x="0" y="2044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2585" t="-1051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854717" y="0"/>
            <a:ext cx="1404583" cy="3334322"/>
          </a:xfrm>
          <a:custGeom>
            <a:avLst/>
            <a:gdLst/>
            <a:ahLst/>
            <a:cxnLst/>
            <a:rect l="l" t="t" r="r" b="b"/>
            <a:pathLst>
              <a:path w="1404583" h="3334322">
                <a:moveTo>
                  <a:pt x="0" y="0"/>
                </a:moveTo>
                <a:lnTo>
                  <a:pt x="1404583" y="0"/>
                </a:lnTo>
                <a:lnTo>
                  <a:pt x="1404583" y="3334322"/>
                </a:lnTo>
                <a:lnTo>
                  <a:pt x="0" y="3334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8945602" y="201345"/>
            <a:ext cx="396796" cy="1679561"/>
          </a:xfrm>
          <a:custGeom>
            <a:avLst/>
            <a:gdLst/>
            <a:ahLst/>
            <a:cxnLst/>
            <a:rect l="l" t="t" r="r" b="b"/>
            <a:pathLst>
              <a:path w="396796" h="1679561">
                <a:moveTo>
                  <a:pt x="0" y="0"/>
                </a:moveTo>
                <a:lnTo>
                  <a:pt x="396796" y="0"/>
                </a:lnTo>
                <a:lnTo>
                  <a:pt x="396796" y="1679561"/>
                </a:lnTo>
                <a:lnTo>
                  <a:pt x="0" y="1679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26694" y="8032124"/>
            <a:ext cx="2056650" cy="1533139"/>
          </a:xfrm>
          <a:custGeom>
            <a:avLst/>
            <a:gdLst/>
            <a:ahLst/>
            <a:cxnLst/>
            <a:rect l="l" t="t" r="r" b="b"/>
            <a:pathLst>
              <a:path w="2056650" h="1533139">
                <a:moveTo>
                  <a:pt x="0" y="0"/>
                </a:moveTo>
                <a:lnTo>
                  <a:pt x="2056650" y="0"/>
                </a:lnTo>
                <a:lnTo>
                  <a:pt x="2056650" y="1533139"/>
                </a:lnTo>
                <a:lnTo>
                  <a:pt x="0" y="15331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39023" y="3339084"/>
            <a:ext cx="16609954" cy="368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269490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9207" y="951583"/>
            <a:ext cx="14929585" cy="8383835"/>
          </a:xfrm>
          <a:custGeom>
            <a:avLst/>
            <a:gdLst/>
            <a:ahLst/>
            <a:cxnLst/>
            <a:rect l="l" t="t" r="r" b="b"/>
            <a:pathLst>
              <a:path w="14929585" h="8383835">
                <a:moveTo>
                  <a:pt x="0" y="0"/>
                </a:moveTo>
                <a:lnTo>
                  <a:pt x="14929586" y="0"/>
                </a:lnTo>
                <a:lnTo>
                  <a:pt x="14929586" y="8383834"/>
                </a:lnTo>
                <a:lnTo>
                  <a:pt x="0" y="838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07933" y="1136181"/>
            <a:ext cx="14272134" cy="8014637"/>
          </a:xfrm>
          <a:custGeom>
            <a:avLst/>
            <a:gdLst/>
            <a:ahLst/>
            <a:cxnLst/>
            <a:rect l="l" t="t" r="r" b="b"/>
            <a:pathLst>
              <a:path w="14272134" h="8014637">
                <a:moveTo>
                  <a:pt x="0" y="0"/>
                </a:moveTo>
                <a:lnTo>
                  <a:pt x="14272134" y="0"/>
                </a:lnTo>
                <a:lnTo>
                  <a:pt x="14272134" y="8014638"/>
                </a:lnTo>
                <a:lnTo>
                  <a:pt x="0" y="801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20611" y="3414473"/>
            <a:ext cx="12046779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8E9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4.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5" name="Freeform 5"/>
          <p:cNvSpPr/>
          <p:nvPr/>
        </p:nvSpPr>
        <p:spPr>
          <a:xfrm rot="6924893">
            <a:off x="5382627" y="2695797"/>
            <a:ext cx="1871481" cy="1796622"/>
          </a:xfrm>
          <a:custGeom>
            <a:avLst/>
            <a:gdLst/>
            <a:ahLst/>
            <a:cxnLst/>
            <a:rect l="l" t="t" r="r" b="b"/>
            <a:pathLst>
              <a:path w="1871481" h="1796622">
                <a:moveTo>
                  <a:pt x="0" y="0"/>
                </a:moveTo>
                <a:lnTo>
                  <a:pt x="1871481" y="0"/>
                </a:lnTo>
                <a:lnTo>
                  <a:pt x="1871481" y="1796622"/>
                </a:lnTo>
                <a:lnTo>
                  <a:pt x="0" y="1796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19245" y="901647"/>
            <a:ext cx="680110" cy="600197"/>
          </a:xfrm>
          <a:custGeom>
            <a:avLst/>
            <a:gdLst/>
            <a:ahLst/>
            <a:cxnLst/>
            <a:rect l="l" t="t" r="r" b="b"/>
            <a:pathLst>
              <a:path w="680110" h="600197">
                <a:moveTo>
                  <a:pt x="0" y="0"/>
                </a:moveTo>
                <a:lnTo>
                  <a:pt x="680110" y="0"/>
                </a:lnTo>
                <a:lnTo>
                  <a:pt x="680110" y="600197"/>
                </a:lnTo>
                <a:lnTo>
                  <a:pt x="0" y="600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01716" y="7945426"/>
            <a:ext cx="531523" cy="469069"/>
          </a:xfrm>
          <a:custGeom>
            <a:avLst/>
            <a:gdLst/>
            <a:ahLst/>
            <a:cxnLst/>
            <a:rect l="l" t="t" r="r" b="b"/>
            <a:pathLst>
              <a:path w="531523" h="469069">
                <a:moveTo>
                  <a:pt x="0" y="0"/>
                </a:moveTo>
                <a:lnTo>
                  <a:pt x="531523" y="0"/>
                </a:lnTo>
                <a:lnTo>
                  <a:pt x="531523" y="469069"/>
                </a:lnTo>
                <a:lnTo>
                  <a:pt x="0" y="4690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46367">
            <a:off x="1526769" y="1217566"/>
            <a:ext cx="1316594" cy="1261537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5691872" y="7570390"/>
            <a:ext cx="2992401" cy="537655"/>
          </a:xfrm>
          <a:custGeom>
            <a:avLst/>
            <a:gdLst/>
            <a:ahLst/>
            <a:cxnLst/>
            <a:rect l="l" t="t" r="r" b="b"/>
            <a:pathLst>
              <a:path w="2992401" h="537655">
                <a:moveTo>
                  <a:pt x="0" y="0"/>
                </a:moveTo>
                <a:lnTo>
                  <a:pt x="2992401" y="0"/>
                </a:lnTo>
                <a:lnTo>
                  <a:pt x="2992401" y="537654"/>
                </a:lnTo>
                <a:lnTo>
                  <a:pt x="0" y="537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8979927" y="7640843"/>
            <a:ext cx="328145" cy="1547303"/>
          </a:xfrm>
          <a:custGeom>
            <a:avLst/>
            <a:gdLst/>
            <a:ahLst/>
            <a:cxnLst/>
            <a:rect l="l" t="t" r="r" b="b"/>
            <a:pathLst>
              <a:path w="328145" h="1547303">
                <a:moveTo>
                  <a:pt x="0" y="0"/>
                </a:moveTo>
                <a:lnTo>
                  <a:pt x="328146" y="0"/>
                </a:lnTo>
                <a:lnTo>
                  <a:pt x="328146" y="1547303"/>
                </a:lnTo>
                <a:lnTo>
                  <a:pt x="0" y="15473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r="-11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954148" y="3594107"/>
            <a:ext cx="631075" cy="792446"/>
          </a:xfrm>
          <a:custGeom>
            <a:avLst/>
            <a:gdLst/>
            <a:ahLst/>
            <a:cxnLst/>
            <a:rect l="l" t="t" r="r" b="b"/>
            <a:pathLst>
              <a:path w="631075" h="792446">
                <a:moveTo>
                  <a:pt x="0" y="0"/>
                </a:moveTo>
                <a:lnTo>
                  <a:pt x="631075" y="0"/>
                </a:lnTo>
                <a:lnTo>
                  <a:pt x="631075" y="792446"/>
                </a:lnTo>
                <a:lnTo>
                  <a:pt x="0" y="7924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139905">
            <a:off x="405707" y="8471778"/>
            <a:ext cx="1245986" cy="1035301"/>
          </a:xfrm>
          <a:custGeom>
            <a:avLst/>
            <a:gdLst/>
            <a:ahLst/>
            <a:cxnLst/>
            <a:rect l="l" t="t" r="r" b="b"/>
            <a:pathLst>
              <a:path w="1245986" h="1035301">
                <a:moveTo>
                  <a:pt x="0" y="0"/>
                </a:moveTo>
                <a:lnTo>
                  <a:pt x="1245986" y="0"/>
                </a:lnTo>
                <a:lnTo>
                  <a:pt x="1245986" y="1035301"/>
                </a:lnTo>
                <a:lnTo>
                  <a:pt x="0" y="10353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897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F5E0FEA-F315-FB86-3FA5-B76EBFFBB42F}"/>
              </a:ext>
            </a:extLst>
          </p:cNvPr>
          <p:cNvGrpSpPr/>
          <p:nvPr/>
        </p:nvGrpSpPr>
        <p:grpSpPr>
          <a:xfrm>
            <a:off x="1702952" y="2476500"/>
            <a:ext cx="8259075" cy="6974848"/>
            <a:chOff x="1547362" y="2502003"/>
            <a:chExt cx="8259075" cy="69748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912293-ECFB-E1CE-FC16-E4988DFC650D}"/>
                </a:ext>
              </a:extLst>
            </p:cNvPr>
            <p:cNvSpPr/>
            <p:nvPr/>
          </p:nvSpPr>
          <p:spPr>
            <a:xfrm>
              <a:off x="1547362" y="2502003"/>
              <a:ext cx="8259075" cy="6974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8C34C9-9B03-F2E8-BF80-3AE1FDD11A30}"/>
                </a:ext>
              </a:extLst>
            </p:cNvPr>
            <p:cNvSpPr txBox="1"/>
            <p:nvPr/>
          </p:nvSpPr>
          <p:spPr>
            <a:xfrm>
              <a:off x="2143375" y="3086100"/>
              <a:ext cx="6976812" cy="5806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Em nhận ra hoạ tiết trang trí trên mỗi mẫu vải hoa giống hình ảnh nào?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Các hoạ tiết, màu sắc được sắp xếp nhắc lại hay xen kẽ, đối xứng, nhịp điệu,... trên mỗi sản phẩm?</a:t>
              </a:r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004C21D5-E869-E774-0B4A-E84A5D1C546F}"/>
              </a:ext>
            </a:extLst>
          </p:cNvPr>
          <p:cNvSpPr/>
          <p:nvPr/>
        </p:nvSpPr>
        <p:spPr>
          <a:xfrm rot="-446367">
            <a:off x="286952" y="480361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FF4672-D2A7-2D0A-AC1E-07FC68F28A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488" r="50000" b="9518"/>
          <a:stretch/>
        </p:blipFill>
        <p:spPr>
          <a:xfrm>
            <a:off x="10972800" y="423861"/>
            <a:ext cx="5612248" cy="50610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17D28C-EB5B-0CEE-3A8E-C4FDCBF7D9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4306" r="2082" b="28510"/>
          <a:stretch/>
        </p:blipFill>
        <p:spPr>
          <a:xfrm>
            <a:off x="10916773" y="5663773"/>
            <a:ext cx="5724302" cy="41850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9992B2-1E88-7710-9566-92C8905A205E}"/>
              </a:ext>
            </a:extLst>
          </p:cNvPr>
          <p:cNvSpPr txBox="1"/>
          <p:nvPr/>
        </p:nvSpPr>
        <p:spPr>
          <a:xfrm>
            <a:off x="972689" y="1057776"/>
            <a:ext cx="962936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và trả lời câu hỏi: </a:t>
            </a:r>
          </a:p>
        </p:txBody>
      </p:sp>
    </p:spTree>
    <p:extLst>
      <p:ext uri="{BB962C8B-B14F-4D97-AF65-F5344CB8AC3E}">
        <p14:creationId xmlns:p14="http://schemas.microsoft.com/office/powerpoint/2010/main" val="330676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004C21D5-E869-E774-0B4A-E84A5D1C546F}"/>
              </a:ext>
            </a:extLst>
          </p:cNvPr>
          <p:cNvSpPr/>
          <p:nvPr/>
        </p:nvSpPr>
        <p:spPr>
          <a:xfrm rot="-446367">
            <a:off x="286952" y="480361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5A7C3-7F21-4DE5-5CE8-492DFAB284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8525" r="51647" b="14648"/>
          <a:stretch/>
        </p:blipFill>
        <p:spPr>
          <a:xfrm>
            <a:off x="9144000" y="1867846"/>
            <a:ext cx="3972158" cy="310643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E15E353-D99A-BD78-6F82-6B245523C838}"/>
              </a:ext>
            </a:extLst>
          </p:cNvPr>
          <p:cNvSpPr/>
          <p:nvPr/>
        </p:nvSpPr>
        <p:spPr>
          <a:xfrm>
            <a:off x="12359860" y="2019300"/>
            <a:ext cx="4989512" cy="8635382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E12CB5-1268-CDEF-C130-871C877114DF}"/>
              </a:ext>
            </a:extLst>
          </p:cNvPr>
          <p:cNvSpPr txBox="1"/>
          <p:nvPr/>
        </p:nvSpPr>
        <p:spPr>
          <a:xfrm>
            <a:off x="2971800" y="471858"/>
            <a:ext cx="1234440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 TIẾT CÓ TRONG SẢN PHẨM 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EB5DFDE-DC4D-BF62-390B-4186FB847D56}"/>
              </a:ext>
            </a:extLst>
          </p:cNvPr>
          <p:cNvSpPr/>
          <p:nvPr/>
        </p:nvSpPr>
        <p:spPr>
          <a:xfrm>
            <a:off x="1033461" y="2758951"/>
            <a:ext cx="6634474" cy="1524000"/>
          </a:xfrm>
          <a:prstGeom prst="wedgeRoundRectCallout">
            <a:avLst>
              <a:gd name="adj1" fmla="val 67652"/>
              <a:gd name="adj2" fmla="val -37953"/>
              <a:gd name="adj3" fmla="val 16667"/>
            </a:avLst>
          </a:prstGeom>
          <a:solidFill>
            <a:schemeClr val="bg1"/>
          </a:solidFill>
          <a:ln w="38100">
            <a:solidFill>
              <a:srgbClr val="AFBBA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 tiết giống hình chú chim.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047837-CB98-7198-C5C9-3EA152E9C7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5" t="7866" r="3714" b="33525"/>
          <a:stretch/>
        </p:blipFill>
        <p:spPr>
          <a:xfrm>
            <a:off x="9106453" y="5736889"/>
            <a:ext cx="4047251" cy="282758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9C1E399-45D8-1A2D-038A-A62DFB44EAE6}"/>
              </a:ext>
            </a:extLst>
          </p:cNvPr>
          <p:cNvSpPr/>
          <p:nvPr/>
        </p:nvSpPr>
        <p:spPr>
          <a:xfrm>
            <a:off x="1033461" y="4753836"/>
            <a:ext cx="6634474" cy="1524000"/>
          </a:xfrm>
          <a:prstGeom prst="wedgeRoundRectCallout">
            <a:avLst>
              <a:gd name="adj1" fmla="val 65929"/>
              <a:gd name="adj2" fmla="val 36109"/>
              <a:gd name="adj3" fmla="val 16667"/>
            </a:avLst>
          </a:prstGeom>
          <a:solidFill>
            <a:schemeClr val="bg1"/>
          </a:solidFill>
          <a:ln w="38100">
            <a:solidFill>
              <a:srgbClr val="AFBBA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 tiết giống hình chú mực.  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B423A287-41DD-AAAE-3951-A09DC72640BD}"/>
              </a:ext>
            </a:extLst>
          </p:cNvPr>
          <p:cNvSpPr/>
          <p:nvPr/>
        </p:nvSpPr>
        <p:spPr>
          <a:xfrm>
            <a:off x="3774523" y="6484189"/>
            <a:ext cx="609600" cy="6858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4B1D6A-8669-886E-933A-1FFEE6789D71}"/>
              </a:ext>
            </a:extLst>
          </p:cNvPr>
          <p:cNvSpPr txBox="1"/>
          <p:nvPr/>
        </p:nvSpPr>
        <p:spPr>
          <a:xfrm>
            <a:off x="696747" y="7319266"/>
            <a:ext cx="7307901" cy="249587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/>
              <a:t>Các hoạ tiết, màu sắc được sắp xếp nhắc lại hay xen kẽ, đối xứng, nhịp điệu,... trên mỗi sản phẩm.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8537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5" grpId="0" animBg="1"/>
      <p:bldP spid="19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3120611" y="419939"/>
            <a:ext cx="12046779" cy="157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6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sp>
        <p:nvSpPr>
          <p:cNvPr id="17" name="Freeform 17"/>
          <p:cNvSpPr/>
          <p:nvPr/>
        </p:nvSpPr>
        <p:spPr>
          <a:xfrm>
            <a:off x="3687501" y="488694"/>
            <a:ext cx="574138" cy="720949"/>
          </a:xfrm>
          <a:custGeom>
            <a:avLst/>
            <a:gdLst/>
            <a:ahLst/>
            <a:cxnLst/>
            <a:rect l="l" t="t" r="r" b="b"/>
            <a:pathLst>
              <a:path w="574138" h="720949">
                <a:moveTo>
                  <a:pt x="0" y="0"/>
                </a:moveTo>
                <a:lnTo>
                  <a:pt x="574138" y="0"/>
                </a:lnTo>
                <a:lnTo>
                  <a:pt x="574138" y="720950"/>
                </a:lnTo>
                <a:lnTo>
                  <a:pt x="0" y="720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0" y="0"/>
            <a:ext cx="2269398" cy="3535190"/>
          </a:xfrm>
          <a:custGeom>
            <a:avLst/>
            <a:gdLst/>
            <a:ahLst/>
            <a:cxnLst/>
            <a:rect l="l" t="t" r="r" b="b"/>
            <a:pathLst>
              <a:path w="2269398" h="3535190">
                <a:moveTo>
                  <a:pt x="0" y="0"/>
                </a:moveTo>
                <a:lnTo>
                  <a:pt x="2269398" y="0"/>
                </a:lnTo>
                <a:lnTo>
                  <a:pt x="2269398" y="3535190"/>
                </a:lnTo>
                <a:lnTo>
                  <a:pt x="0" y="3535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51317" t="-163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00000">
            <a:off x="14773080" y="6172200"/>
            <a:ext cx="3514920" cy="4114800"/>
          </a:xfrm>
          <a:custGeom>
            <a:avLst/>
            <a:gdLst/>
            <a:ahLst/>
            <a:cxnLst/>
            <a:rect l="l" t="t" r="r" b="b"/>
            <a:pathLst>
              <a:path w="3514920" h="4114800">
                <a:moveTo>
                  <a:pt x="0" y="0"/>
                </a:moveTo>
                <a:lnTo>
                  <a:pt x="3514920" y="0"/>
                </a:lnTo>
                <a:lnTo>
                  <a:pt x="35149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800000">
            <a:off x="16350113" y="6515100"/>
            <a:ext cx="328145" cy="1547303"/>
          </a:xfrm>
          <a:custGeom>
            <a:avLst/>
            <a:gdLst/>
            <a:ahLst/>
            <a:cxnLst/>
            <a:rect l="l" t="t" r="r" b="b"/>
            <a:pathLst>
              <a:path w="328145" h="1547303">
                <a:moveTo>
                  <a:pt x="0" y="0"/>
                </a:moveTo>
                <a:lnTo>
                  <a:pt x="328146" y="0"/>
                </a:lnTo>
                <a:lnTo>
                  <a:pt x="328146" y="1547304"/>
                </a:lnTo>
                <a:lnTo>
                  <a:pt x="0" y="15473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11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3139905">
            <a:off x="624663" y="3940315"/>
            <a:ext cx="1245986" cy="1035301"/>
          </a:xfrm>
          <a:custGeom>
            <a:avLst/>
            <a:gdLst/>
            <a:ahLst/>
            <a:cxnLst/>
            <a:rect l="l" t="t" r="r" b="b"/>
            <a:pathLst>
              <a:path w="1245986" h="1035301">
                <a:moveTo>
                  <a:pt x="0" y="0"/>
                </a:moveTo>
                <a:lnTo>
                  <a:pt x="1245986" y="0"/>
                </a:lnTo>
                <a:lnTo>
                  <a:pt x="1245986" y="1035301"/>
                </a:lnTo>
                <a:lnTo>
                  <a:pt x="0" y="1035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55EFD8-0EAF-F0B7-125B-6353680CD38B}"/>
              </a:ext>
            </a:extLst>
          </p:cNvPr>
          <p:cNvGrpSpPr/>
          <p:nvPr/>
        </p:nvGrpSpPr>
        <p:grpSpPr>
          <a:xfrm>
            <a:off x="1374047" y="2552056"/>
            <a:ext cx="7238999" cy="3125487"/>
            <a:chOff x="1905001" y="3389613"/>
            <a:chExt cx="7238999" cy="3125487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9C673874-2A44-146E-370A-2358125232A3}"/>
                </a:ext>
              </a:extLst>
            </p:cNvPr>
            <p:cNvSpPr/>
            <p:nvPr/>
          </p:nvSpPr>
          <p:spPr>
            <a:xfrm>
              <a:off x="1905001" y="3865736"/>
              <a:ext cx="7238999" cy="2649364"/>
            </a:xfrm>
            <a:custGeom>
              <a:avLst/>
              <a:gdLst/>
              <a:ahLst/>
              <a:cxnLst/>
              <a:rect l="l" t="t" r="r" b="b"/>
              <a:pathLst>
                <a:path w="14272134" h="8014637">
                  <a:moveTo>
                    <a:pt x="0" y="0"/>
                  </a:moveTo>
                  <a:lnTo>
                    <a:pt x="14272134" y="0"/>
                  </a:lnTo>
                  <a:lnTo>
                    <a:pt x="14272134" y="8014638"/>
                  </a:lnTo>
                  <a:lnTo>
                    <a:pt x="0" y="8014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4648200" y="3389613"/>
              <a:ext cx="1387218" cy="1311551"/>
            </a:xfrm>
            <a:custGeom>
              <a:avLst/>
              <a:gdLst/>
              <a:ahLst/>
              <a:cxnLst/>
              <a:rect l="l" t="t" r="r" b="b"/>
              <a:pathLst>
                <a:path w="1530226" h="1446759">
                  <a:moveTo>
                    <a:pt x="0" y="0"/>
                  </a:moveTo>
                  <a:lnTo>
                    <a:pt x="1530226" y="0"/>
                  </a:lnTo>
                  <a:lnTo>
                    <a:pt x="1530226" y="1446759"/>
                  </a:lnTo>
                  <a:lnTo>
                    <a:pt x="0" y="144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F245EB-7E45-2AF8-9729-3AF4C881F24F}"/>
                </a:ext>
              </a:extLst>
            </p:cNvPr>
            <p:cNvSpPr txBox="1"/>
            <p:nvPr/>
          </p:nvSpPr>
          <p:spPr>
            <a:xfrm>
              <a:off x="2400300" y="4978583"/>
              <a:ext cx="624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Quan sát, nhận biết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02F8C1-41FC-F2AC-7C2E-1FF16DC64E03}"/>
              </a:ext>
            </a:extLst>
          </p:cNvPr>
          <p:cNvGrpSpPr/>
          <p:nvPr/>
        </p:nvGrpSpPr>
        <p:grpSpPr>
          <a:xfrm>
            <a:off x="9420210" y="2525830"/>
            <a:ext cx="7238999" cy="3125487"/>
            <a:chOff x="1905001" y="3389613"/>
            <a:chExt cx="7238999" cy="3125487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43BFBBCF-92C1-83C7-57A6-251E547914B1}"/>
                </a:ext>
              </a:extLst>
            </p:cNvPr>
            <p:cNvSpPr/>
            <p:nvPr/>
          </p:nvSpPr>
          <p:spPr>
            <a:xfrm>
              <a:off x="1905001" y="3865736"/>
              <a:ext cx="7238999" cy="2649364"/>
            </a:xfrm>
            <a:custGeom>
              <a:avLst/>
              <a:gdLst/>
              <a:ahLst/>
              <a:cxnLst/>
              <a:rect l="l" t="t" r="r" b="b"/>
              <a:pathLst>
                <a:path w="14272134" h="8014637">
                  <a:moveTo>
                    <a:pt x="0" y="0"/>
                  </a:moveTo>
                  <a:lnTo>
                    <a:pt x="14272134" y="0"/>
                  </a:lnTo>
                  <a:lnTo>
                    <a:pt x="14272134" y="8014638"/>
                  </a:lnTo>
                  <a:lnTo>
                    <a:pt x="0" y="8014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D2774C2-B961-EC5A-C75A-CFB202CA7FD1}"/>
                </a:ext>
              </a:extLst>
            </p:cNvPr>
            <p:cNvSpPr/>
            <p:nvPr/>
          </p:nvSpPr>
          <p:spPr>
            <a:xfrm>
              <a:off x="4648200" y="3389613"/>
              <a:ext cx="1387218" cy="1311551"/>
            </a:xfrm>
            <a:custGeom>
              <a:avLst/>
              <a:gdLst/>
              <a:ahLst/>
              <a:cxnLst/>
              <a:rect l="l" t="t" r="r" b="b"/>
              <a:pathLst>
                <a:path w="1530226" h="1446759">
                  <a:moveTo>
                    <a:pt x="0" y="0"/>
                  </a:moveTo>
                  <a:lnTo>
                    <a:pt x="1530226" y="0"/>
                  </a:lnTo>
                  <a:lnTo>
                    <a:pt x="1530226" y="1446759"/>
                  </a:lnTo>
                  <a:lnTo>
                    <a:pt x="0" y="144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8F6A69-5973-BD67-9500-0B92F650A3FB}"/>
                </a:ext>
              </a:extLst>
            </p:cNvPr>
            <p:cNvSpPr txBox="1"/>
            <p:nvPr/>
          </p:nvSpPr>
          <p:spPr>
            <a:xfrm>
              <a:off x="2400300" y="4978583"/>
              <a:ext cx="624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Thực hành, sáng tạo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6A511F-EE82-A393-159B-5C954732D6E5}"/>
              </a:ext>
            </a:extLst>
          </p:cNvPr>
          <p:cNvGrpSpPr/>
          <p:nvPr/>
        </p:nvGrpSpPr>
        <p:grpSpPr>
          <a:xfrm>
            <a:off x="1374047" y="6153666"/>
            <a:ext cx="7238999" cy="3125487"/>
            <a:chOff x="1905001" y="3389613"/>
            <a:chExt cx="7238999" cy="3125487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AD978758-762F-5387-55E7-06D99C91F48D}"/>
                </a:ext>
              </a:extLst>
            </p:cNvPr>
            <p:cNvSpPr/>
            <p:nvPr/>
          </p:nvSpPr>
          <p:spPr>
            <a:xfrm>
              <a:off x="1905001" y="3865736"/>
              <a:ext cx="7238999" cy="2649364"/>
            </a:xfrm>
            <a:custGeom>
              <a:avLst/>
              <a:gdLst/>
              <a:ahLst/>
              <a:cxnLst/>
              <a:rect l="l" t="t" r="r" b="b"/>
              <a:pathLst>
                <a:path w="14272134" h="8014637">
                  <a:moveTo>
                    <a:pt x="0" y="0"/>
                  </a:moveTo>
                  <a:lnTo>
                    <a:pt x="14272134" y="0"/>
                  </a:lnTo>
                  <a:lnTo>
                    <a:pt x="14272134" y="8014638"/>
                  </a:lnTo>
                  <a:lnTo>
                    <a:pt x="0" y="8014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9E4605F4-53A6-946E-79B6-2D57BE05BD87}"/>
                </a:ext>
              </a:extLst>
            </p:cNvPr>
            <p:cNvSpPr/>
            <p:nvPr/>
          </p:nvSpPr>
          <p:spPr>
            <a:xfrm>
              <a:off x="4648200" y="3389613"/>
              <a:ext cx="1387218" cy="1311551"/>
            </a:xfrm>
            <a:custGeom>
              <a:avLst/>
              <a:gdLst/>
              <a:ahLst/>
              <a:cxnLst/>
              <a:rect l="l" t="t" r="r" b="b"/>
              <a:pathLst>
                <a:path w="1530226" h="1446759">
                  <a:moveTo>
                    <a:pt x="0" y="0"/>
                  </a:moveTo>
                  <a:lnTo>
                    <a:pt x="1530226" y="0"/>
                  </a:lnTo>
                  <a:lnTo>
                    <a:pt x="1530226" y="1446759"/>
                  </a:lnTo>
                  <a:lnTo>
                    <a:pt x="0" y="144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918EC3-B592-1BEB-92FE-73F130F39A2F}"/>
                </a:ext>
              </a:extLst>
            </p:cNvPr>
            <p:cNvSpPr txBox="1"/>
            <p:nvPr/>
          </p:nvSpPr>
          <p:spPr>
            <a:xfrm>
              <a:off x="2400300" y="4978583"/>
              <a:ext cx="624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Cảm nhận, chia sẻ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C105DC-93D3-A7A0-771B-A5291106AE68}"/>
              </a:ext>
            </a:extLst>
          </p:cNvPr>
          <p:cNvGrpSpPr/>
          <p:nvPr/>
        </p:nvGrpSpPr>
        <p:grpSpPr>
          <a:xfrm>
            <a:off x="9420210" y="6127440"/>
            <a:ext cx="7238999" cy="3125487"/>
            <a:chOff x="1905001" y="3389613"/>
            <a:chExt cx="7238999" cy="3125487"/>
          </a:xfrm>
        </p:grpSpPr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A82B1130-CE34-8CA6-7835-4112A5553D9B}"/>
                </a:ext>
              </a:extLst>
            </p:cNvPr>
            <p:cNvSpPr/>
            <p:nvPr/>
          </p:nvSpPr>
          <p:spPr>
            <a:xfrm>
              <a:off x="1905001" y="3865736"/>
              <a:ext cx="7238999" cy="2649364"/>
            </a:xfrm>
            <a:custGeom>
              <a:avLst/>
              <a:gdLst/>
              <a:ahLst/>
              <a:cxnLst/>
              <a:rect l="l" t="t" r="r" b="b"/>
              <a:pathLst>
                <a:path w="14272134" h="8014637">
                  <a:moveTo>
                    <a:pt x="0" y="0"/>
                  </a:moveTo>
                  <a:lnTo>
                    <a:pt x="14272134" y="0"/>
                  </a:lnTo>
                  <a:lnTo>
                    <a:pt x="14272134" y="8014638"/>
                  </a:lnTo>
                  <a:lnTo>
                    <a:pt x="0" y="8014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4FADF99D-AE57-7914-BE71-B63496A5DE16}"/>
                </a:ext>
              </a:extLst>
            </p:cNvPr>
            <p:cNvSpPr/>
            <p:nvPr/>
          </p:nvSpPr>
          <p:spPr>
            <a:xfrm>
              <a:off x="4648200" y="3389613"/>
              <a:ext cx="1387218" cy="1311551"/>
            </a:xfrm>
            <a:custGeom>
              <a:avLst/>
              <a:gdLst/>
              <a:ahLst/>
              <a:cxnLst/>
              <a:rect l="l" t="t" r="r" b="b"/>
              <a:pathLst>
                <a:path w="1530226" h="1446759">
                  <a:moveTo>
                    <a:pt x="0" y="0"/>
                  </a:moveTo>
                  <a:lnTo>
                    <a:pt x="1530226" y="0"/>
                  </a:lnTo>
                  <a:lnTo>
                    <a:pt x="1530226" y="1446759"/>
                  </a:lnTo>
                  <a:lnTo>
                    <a:pt x="0" y="144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DC8C022-89A9-3BB4-8A6F-094E711A8933}"/>
                </a:ext>
              </a:extLst>
            </p:cNvPr>
            <p:cNvSpPr txBox="1"/>
            <p:nvPr/>
          </p:nvSpPr>
          <p:spPr>
            <a:xfrm>
              <a:off x="2400300" y="4978583"/>
              <a:ext cx="624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Vận dụng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6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6936473" y="8745815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6898304" y="902637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004C21D5-E869-E774-0B4A-E84A5D1C546F}"/>
              </a:ext>
            </a:extLst>
          </p:cNvPr>
          <p:cNvSpPr/>
          <p:nvPr/>
        </p:nvSpPr>
        <p:spPr>
          <a:xfrm rot="-446367">
            <a:off x="286952" y="480361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905B56-CAA0-F0DC-B88D-1750A05347B6}"/>
              </a:ext>
            </a:extLst>
          </p:cNvPr>
          <p:cNvGrpSpPr/>
          <p:nvPr/>
        </p:nvGrpSpPr>
        <p:grpSpPr>
          <a:xfrm>
            <a:off x="2162288" y="1749628"/>
            <a:ext cx="13379498" cy="5484831"/>
            <a:chOff x="1962379" y="2400300"/>
            <a:chExt cx="13379498" cy="54848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F354C55-C8BC-E26E-6F3B-14F89A546BEC}"/>
                </a:ext>
              </a:extLst>
            </p:cNvPr>
            <p:cNvGrpSpPr/>
            <p:nvPr/>
          </p:nvGrpSpPr>
          <p:grpSpPr>
            <a:xfrm>
              <a:off x="1962379" y="2400300"/>
              <a:ext cx="13379498" cy="5484831"/>
              <a:chOff x="2647348" y="2509087"/>
              <a:chExt cx="12668852" cy="5865831"/>
            </a:xfrm>
          </p:grpSpPr>
          <p:sp>
            <p:nvSpPr>
              <p:cNvPr id="6" name="Freeform 2">
                <a:extLst>
                  <a:ext uri="{FF2B5EF4-FFF2-40B4-BE49-F238E27FC236}">
                    <a16:creationId xmlns:a16="http://schemas.microsoft.com/office/drawing/2014/main" id="{1B698024-5EA8-D4C8-0334-1C3878EAC61A}"/>
                  </a:ext>
                </a:extLst>
              </p:cNvPr>
              <p:cNvSpPr/>
              <p:nvPr/>
            </p:nvSpPr>
            <p:spPr>
              <a:xfrm>
                <a:off x="2647348" y="2509087"/>
                <a:ext cx="12668852" cy="5865831"/>
              </a:xfrm>
              <a:custGeom>
                <a:avLst/>
                <a:gdLst/>
                <a:ahLst/>
                <a:cxnLst/>
                <a:rect l="l" t="t" r="r" b="b"/>
                <a:pathLst>
                  <a:path w="14929585" h="8383835">
                    <a:moveTo>
                      <a:pt x="0" y="0"/>
                    </a:moveTo>
                    <a:lnTo>
                      <a:pt x="14929586" y="0"/>
                    </a:lnTo>
                    <a:lnTo>
                      <a:pt x="14929586" y="8383834"/>
                    </a:lnTo>
                    <a:lnTo>
                      <a:pt x="0" y="83838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3D40927B-728D-224F-706D-0382BD3F841E}"/>
                  </a:ext>
                </a:extLst>
              </p:cNvPr>
              <p:cNvSpPr/>
              <p:nvPr/>
            </p:nvSpPr>
            <p:spPr>
              <a:xfrm>
                <a:off x="2895600" y="2582800"/>
                <a:ext cx="12110956" cy="5607518"/>
              </a:xfrm>
              <a:custGeom>
                <a:avLst/>
                <a:gdLst/>
                <a:ahLst/>
                <a:cxnLst/>
                <a:rect l="l" t="t" r="r" b="b"/>
                <a:pathLst>
                  <a:path w="14272134" h="8014637">
                    <a:moveTo>
                      <a:pt x="0" y="0"/>
                    </a:moveTo>
                    <a:lnTo>
                      <a:pt x="14272134" y="0"/>
                    </a:lnTo>
                    <a:lnTo>
                      <a:pt x="14272134" y="8014638"/>
                    </a:lnTo>
                    <a:lnTo>
                      <a:pt x="0" y="80146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4E757E-D917-B735-5692-A377DF567AE8}"/>
                </a:ext>
              </a:extLst>
            </p:cNvPr>
            <p:cNvSpPr txBox="1"/>
            <p:nvPr/>
          </p:nvSpPr>
          <p:spPr>
            <a:xfrm>
              <a:off x="2667000" y="3326162"/>
              <a:ext cx="11608077" cy="340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NHIỆM VỤ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Em hãy sử dụng chấm, nét với mật độ (nhiều – ít, dày – thưa) khác nhau để sáng tạo thêm sản phẩm mẫu vải hoa theo ý thích. </a:t>
              </a:r>
            </a:p>
          </p:txBody>
        </p:sp>
      </p:grpSp>
      <p:sp>
        <p:nvSpPr>
          <p:cNvPr id="13" name="Freeform 6">
            <a:extLst>
              <a:ext uri="{FF2B5EF4-FFF2-40B4-BE49-F238E27FC236}">
                <a16:creationId xmlns:a16="http://schemas.microsoft.com/office/drawing/2014/main" id="{130407EF-24A1-6F8D-0239-CA3EBC17700C}"/>
              </a:ext>
            </a:extLst>
          </p:cNvPr>
          <p:cNvSpPr/>
          <p:nvPr/>
        </p:nvSpPr>
        <p:spPr>
          <a:xfrm>
            <a:off x="3794663" y="7512282"/>
            <a:ext cx="10114749" cy="3632591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B21431C7-9A16-44AA-0E81-C3CE48D0DFDD}"/>
              </a:ext>
            </a:extLst>
          </p:cNvPr>
          <p:cNvSpPr/>
          <p:nvPr/>
        </p:nvSpPr>
        <p:spPr>
          <a:xfrm rot="-446367">
            <a:off x="3182552" y="401190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D1CA9CAC-121F-2115-94F5-50A5A95EFC3B}"/>
              </a:ext>
            </a:extLst>
          </p:cNvPr>
          <p:cNvSpPr/>
          <p:nvPr/>
        </p:nvSpPr>
        <p:spPr>
          <a:xfrm rot="-446367">
            <a:off x="6078153" y="679013"/>
            <a:ext cx="1009150" cy="966950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EE4163A-1311-3738-34B5-303B965AB6C3}"/>
              </a:ext>
            </a:extLst>
          </p:cNvPr>
          <p:cNvSpPr/>
          <p:nvPr/>
        </p:nvSpPr>
        <p:spPr>
          <a:xfrm rot="-292759">
            <a:off x="10709991" y="526209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64525231-25F6-762A-C0F1-BDD8369701A9}"/>
              </a:ext>
            </a:extLst>
          </p:cNvPr>
          <p:cNvSpPr/>
          <p:nvPr/>
        </p:nvSpPr>
        <p:spPr>
          <a:xfrm rot="-292759">
            <a:off x="13946031" y="526863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20611" y="508278"/>
            <a:ext cx="12046779" cy="182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7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3" name="Freeform 3"/>
          <p:cNvSpPr/>
          <p:nvPr/>
        </p:nvSpPr>
        <p:spPr>
          <a:xfrm rot="-5400000" flipH="1">
            <a:off x="-104027" y="6553576"/>
            <a:ext cx="3837451" cy="3629397"/>
          </a:xfrm>
          <a:custGeom>
            <a:avLst/>
            <a:gdLst/>
            <a:ahLst/>
            <a:cxnLst/>
            <a:rect l="l" t="t" r="r" b="b"/>
            <a:pathLst>
              <a:path w="3837451" h="3629397">
                <a:moveTo>
                  <a:pt x="3837451" y="0"/>
                </a:moveTo>
                <a:lnTo>
                  <a:pt x="0" y="0"/>
                </a:lnTo>
                <a:lnTo>
                  <a:pt x="0" y="3629397"/>
                </a:lnTo>
                <a:lnTo>
                  <a:pt x="3837451" y="3629397"/>
                </a:lnTo>
                <a:lnTo>
                  <a:pt x="3837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771" t="-14210" r="-150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6924893">
            <a:off x="3067364" y="487397"/>
            <a:ext cx="1871481" cy="1796622"/>
          </a:xfrm>
          <a:custGeom>
            <a:avLst/>
            <a:gdLst/>
            <a:ahLst/>
            <a:cxnLst/>
            <a:rect l="l" t="t" r="r" b="b"/>
            <a:pathLst>
              <a:path w="1871481" h="1796622">
                <a:moveTo>
                  <a:pt x="0" y="0"/>
                </a:moveTo>
                <a:lnTo>
                  <a:pt x="1871481" y="0"/>
                </a:lnTo>
                <a:lnTo>
                  <a:pt x="1871481" y="1796622"/>
                </a:lnTo>
                <a:lnTo>
                  <a:pt x="0" y="179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388707">
            <a:off x="15999070" y="8740650"/>
            <a:ext cx="1245986" cy="1035301"/>
          </a:xfrm>
          <a:custGeom>
            <a:avLst/>
            <a:gdLst/>
            <a:ahLst/>
            <a:cxnLst/>
            <a:rect l="l" t="t" r="r" b="b"/>
            <a:pathLst>
              <a:path w="1245986" h="1035301">
                <a:moveTo>
                  <a:pt x="0" y="0"/>
                </a:moveTo>
                <a:lnTo>
                  <a:pt x="1245986" y="0"/>
                </a:lnTo>
                <a:lnTo>
                  <a:pt x="1245986" y="1035300"/>
                </a:lnTo>
                <a:lnTo>
                  <a:pt x="0" y="1035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88400" y="2706071"/>
            <a:ext cx="626298" cy="552708"/>
          </a:xfrm>
          <a:custGeom>
            <a:avLst/>
            <a:gdLst/>
            <a:ahLst/>
            <a:cxnLst/>
            <a:rect l="l" t="t" r="r" b="b"/>
            <a:pathLst>
              <a:path w="626298" h="552708">
                <a:moveTo>
                  <a:pt x="0" y="0"/>
                </a:moveTo>
                <a:lnTo>
                  <a:pt x="626298" y="0"/>
                </a:lnTo>
                <a:lnTo>
                  <a:pt x="626298" y="552708"/>
                </a:lnTo>
                <a:lnTo>
                  <a:pt x="0" y="552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704331" y="8939301"/>
            <a:ext cx="722943" cy="637997"/>
          </a:xfrm>
          <a:custGeom>
            <a:avLst/>
            <a:gdLst/>
            <a:ahLst/>
            <a:cxnLst/>
            <a:rect l="l" t="t" r="r" b="b"/>
            <a:pathLst>
              <a:path w="722943" h="637997">
                <a:moveTo>
                  <a:pt x="0" y="0"/>
                </a:moveTo>
                <a:lnTo>
                  <a:pt x="722944" y="0"/>
                </a:lnTo>
                <a:lnTo>
                  <a:pt x="722944" y="637998"/>
                </a:lnTo>
                <a:lnTo>
                  <a:pt x="0" y="637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186564" y="1609295"/>
            <a:ext cx="1530226" cy="1446759"/>
          </a:xfrm>
          <a:custGeom>
            <a:avLst/>
            <a:gdLst/>
            <a:ahLst/>
            <a:cxnLst/>
            <a:rect l="l" t="t" r="r" b="b"/>
            <a:pathLst>
              <a:path w="1530226" h="1446759">
                <a:moveTo>
                  <a:pt x="0" y="0"/>
                </a:moveTo>
                <a:lnTo>
                  <a:pt x="1530226" y="0"/>
                </a:lnTo>
                <a:lnTo>
                  <a:pt x="1530226" y="1446759"/>
                </a:lnTo>
                <a:lnTo>
                  <a:pt x="0" y="14467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4E714D-6DB8-D7E8-5793-CE9DF4BB8EA4}"/>
              </a:ext>
            </a:extLst>
          </p:cNvPr>
          <p:cNvGrpSpPr/>
          <p:nvPr/>
        </p:nvGrpSpPr>
        <p:grpSpPr>
          <a:xfrm>
            <a:off x="1178875" y="3056054"/>
            <a:ext cx="7114594" cy="5555332"/>
            <a:chOff x="1627837" y="3248659"/>
            <a:chExt cx="7114594" cy="5555332"/>
          </a:xfrm>
        </p:grpSpPr>
        <p:grpSp>
          <p:nvGrpSpPr>
            <p:cNvPr id="4" name="Group 4"/>
            <p:cNvGrpSpPr/>
            <p:nvPr/>
          </p:nvGrpSpPr>
          <p:grpSpPr>
            <a:xfrm>
              <a:off x="1627837" y="3619500"/>
              <a:ext cx="7114594" cy="5184491"/>
              <a:chOff x="0" y="0"/>
              <a:chExt cx="3622362" cy="228822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262"/>
                <a:ext cx="3630108" cy="2294709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09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cubicBezTo>
                      <a:pt x="3620968" y="2041583"/>
                      <a:pt x="3337971" y="2255681"/>
                      <a:pt x="2691208" y="2283522"/>
                    </a:cubicBezTo>
                  </a:path>
                </a:pathLst>
              </a:custGeom>
              <a:solidFill>
                <a:srgbClr val="AFBB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972414" y="3704252"/>
              <a:ext cx="6731917" cy="4905629"/>
              <a:chOff x="0" y="0"/>
              <a:chExt cx="3622362" cy="2288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4262"/>
                <a:ext cx="3630108" cy="2294709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09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cubicBezTo>
                      <a:pt x="3620968" y="2041583"/>
                      <a:pt x="3337971" y="2255681"/>
                      <a:pt x="2691208" y="2283522"/>
                    </a:cubicBezTo>
                  </a:path>
                </a:pathLst>
              </a:custGeom>
              <a:solidFill>
                <a:srgbClr val="FAF9F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-10800000">
              <a:off x="3744941" y="3248659"/>
              <a:ext cx="2895600" cy="649148"/>
            </a:xfrm>
            <a:custGeom>
              <a:avLst/>
              <a:gdLst/>
              <a:ahLst/>
              <a:cxnLst/>
              <a:rect l="l" t="t" r="r" b="b"/>
              <a:pathLst>
                <a:path w="2189221" h="533374">
                  <a:moveTo>
                    <a:pt x="0" y="0"/>
                  </a:moveTo>
                  <a:lnTo>
                    <a:pt x="2189220" y="0"/>
                  </a:lnTo>
                  <a:lnTo>
                    <a:pt x="2189220" y="533374"/>
                  </a:lnTo>
                  <a:lnTo>
                    <a:pt x="0" y="533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C25631-5180-AD5F-29A5-10793FD2F531}"/>
                </a:ext>
              </a:extLst>
            </p:cNvPr>
            <p:cNvSpPr txBox="1"/>
            <p:nvPr/>
          </p:nvSpPr>
          <p:spPr>
            <a:xfrm>
              <a:off x="2104895" y="4167050"/>
              <a:ext cx="6175691" cy="414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Ôn luyện về các vật liệu khác nhau tạo ra sản phẩm về trang trí vải hoa.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Hoàn thành sản phẩm mĩ thuật cá nhân.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530079-8C3D-3ECD-9BCB-86ACC28FF1A7}"/>
              </a:ext>
            </a:extLst>
          </p:cNvPr>
          <p:cNvGrpSpPr/>
          <p:nvPr/>
        </p:nvGrpSpPr>
        <p:grpSpPr>
          <a:xfrm>
            <a:off x="9346907" y="2866710"/>
            <a:ext cx="7114594" cy="5555332"/>
            <a:chOff x="1627837" y="3248659"/>
            <a:chExt cx="7114594" cy="5555332"/>
          </a:xfrm>
        </p:grpSpPr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AEE6326A-550F-AA96-7887-BFEF44040C26}"/>
                </a:ext>
              </a:extLst>
            </p:cNvPr>
            <p:cNvGrpSpPr/>
            <p:nvPr/>
          </p:nvGrpSpPr>
          <p:grpSpPr>
            <a:xfrm>
              <a:off x="1627837" y="3619500"/>
              <a:ext cx="7114594" cy="5184491"/>
              <a:chOff x="0" y="0"/>
              <a:chExt cx="3622362" cy="2288224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CF4AA2F7-AC07-D7A8-A76A-9AC3CEB02302}"/>
                  </a:ext>
                </a:extLst>
              </p:cNvPr>
              <p:cNvSpPr/>
              <p:nvPr/>
            </p:nvSpPr>
            <p:spPr>
              <a:xfrm>
                <a:off x="0" y="-4262"/>
                <a:ext cx="3630108" cy="2294709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09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cubicBezTo>
                      <a:pt x="3620968" y="2041583"/>
                      <a:pt x="3337971" y="2255681"/>
                      <a:pt x="2691208" y="2283522"/>
                    </a:cubicBezTo>
                  </a:path>
                </a:pathLst>
              </a:custGeom>
              <a:solidFill>
                <a:srgbClr val="AFBBA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643DC7A8-3ABE-EC25-B20E-0EAE149C5742}"/>
                </a:ext>
              </a:extLst>
            </p:cNvPr>
            <p:cNvGrpSpPr/>
            <p:nvPr/>
          </p:nvGrpSpPr>
          <p:grpSpPr>
            <a:xfrm>
              <a:off x="1972414" y="3704252"/>
              <a:ext cx="6731917" cy="4905629"/>
              <a:chOff x="0" y="0"/>
              <a:chExt cx="3622362" cy="2288224"/>
            </a:xfrm>
          </p:grpSpPr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CE84E0F8-3B05-D153-A943-E838AFFEEDA3}"/>
                  </a:ext>
                </a:extLst>
              </p:cNvPr>
              <p:cNvSpPr/>
              <p:nvPr/>
            </p:nvSpPr>
            <p:spPr>
              <a:xfrm>
                <a:off x="0" y="-4262"/>
                <a:ext cx="3630108" cy="2294709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09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cubicBezTo>
                      <a:pt x="3620968" y="2041583"/>
                      <a:pt x="3337971" y="2255681"/>
                      <a:pt x="2691208" y="2283522"/>
                    </a:cubicBezTo>
                  </a:path>
                </a:pathLst>
              </a:custGeom>
              <a:solidFill>
                <a:srgbClr val="FAF9F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B7325183-96BC-055A-C516-0B8A84960487}"/>
                </a:ext>
              </a:extLst>
            </p:cNvPr>
            <p:cNvSpPr/>
            <p:nvPr/>
          </p:nvSpPr>
          <p:spPr>
            <a:xfrm rot="-10800000">
              <a:off x="3744941" y="3248659"/>
              <a:ext cx="2895600" cy="649148"/>
            </a:xfrm>
            <a:custGeom>
              <a:avLst/>
              <a:gdLst/>
              <a:ahLst/>
              <a:cxnLst/>
              <a:rect l="l" t="t" r="r" b="b"/>
              <a:pathLst>
                <a:path w="2189221" h="533374">
                  <a:moveTo>
                    <a:pt x="0" y="0"/>
                  </a:moveTo>
                  <a:lnTo>
                    <a:pt x="2189220" y="0"/>
                  </a:lnTo>
                  <a:lnTo>
                    <a:pt x="2189220" y="533374"/>
                  </a:lnTo>
                  <a:lnTo>
                    <a:pt x="0" y="533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4AF868-489A-F8F3-9A82-7A9DB657334E}"/>
                </a:ext>
              </a:extLst>
            </p:cNvPr>
            <p:cNvSpPr txBox="1"/>
            <p:nvPr/>
          </p:nvSpPr>
          <p:spPr>
            <a:xfrm>
              <a:off x="2128226" y="4792717"/>
              <a:ext cx="6175691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Đọc, chuẩn bị trước bài học mới, </a:t>
              </a:r>
              <a:r>
                <a:rPr lang="en-US" sz="3600" b="1" i="1">
                  <a:latin typeface="Arial" panose="020B0604020202020204" pitchFamily="34" charset="0"/>
                  <a:cs typeface="Arial" panose="020B0604020202020204" pitchFamily="34" charset="0"/>
                </a:rPr>
                <a:t>Bài 6 – Trang phục lễ hội.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8370156"/>
            <a:ext cx="1818652" cy="1916844"/>
          </a:xfrm>
          <a:custGeom>
            <a:avLst/>
            <a:gdLst/>
            <a:ahLst/>
            <a:cxnLst/>
            <a:rect l="l" t="t" r="r" b="b"/>
            <a:pathLst>
              <a:path w="1818652" h="1916844">
                <a:moveTo>
                  <a:pt x="1818652" y="0"/>
                </a:moveTo>
                <a:lnTo>
                  <a:pt x="0" y="0"/>
                </a:lnTo>
                <a:lnTo>
                  <a:pt x="0" y="1916844"/>
                </a:lnTo>
                <a:lnTo>
                  <a:pt x="1818652" y="1916844"/>
                </a:lnTo>
                <a:lnTo>
                  <a:pt x="181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4080" b="-15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92759">
            <a:off x="189020" y="457462"/>
            <a:ext cx="940445" cy="901117"/>
          </a:xfrm>
          <a:custGeom>
            <a:avLst/>
            <a:gdLst/>
            <a:ahLst/>
            <a:cxnLst/>
            <a:rect l="l" t="t" r="r" b="b"/>
            <a:pathLst>
              <a:path w="940445" h="901117">
                <a:moveTo>
                  <a:pt x="0" y="0"/>
                </a:moveTo>
                <a:lnTo>
                  <a:pt x="940445" y="0"/>
                </a:lnTo>
                <a:lnTo>
                  <a:pt x="940445" y="901117"/>
                </a:lnTo>
                <a:lnTo>
                  <a:pt x="0" y="901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7083510" y="8659962"/>
            <a:ext cx="1276455" cy="591811"/>
          </a:xfrm>
          <a:custGeom>
            <a:avLst/>
            <a:gdLst/>
            <a:ahLst/>
            <a:cxnLst/>
            <a:rect l="l" t="t" r="r" b="b"/>
            <a:pathLst>
              <a:path w="1276455" h="591811">
                <a:moveTo>
                  <a:pt x="0" y="0"/>
                </a:moveTo>
                <a:lnTo>
                  <a:pt x="1276455" y="0"/>
                </a:lnTo>
                <a:lnTo>
                  <a:pt x="1276455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00000">
            <a:off x="15436297" y="3444"/>
            <a:ext cx="2867203" cy="2372346"/>
          </a:xfrm>
          <a:custGeom>
            <a:avLst/>
            <a:gdLst/>
            <a:ahLst/>
            <a:cxnLst/>
            <a:rect l="l" t="t" r="r" b="b"/>
            <a:pathLst>
              <a:path w="2867203" h="2372346">
                <a:moveTo>
                  <a:pt x="0" y="0"/>
                </a:moveTo>
                <a:lnTo>
                  <a:pt x="2867203" y="0"/>
                </a:lnTo>
                <a:lnTo>
                  <a:pt x="2867203" y="2372347"/>
                </a:lnTo>
                <a:lnTo>
                  <a:pt x="0" y="2372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35557" r="-2" b="-298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4C876F-A100-C6AA-AF8E-A2BD63E47CB6}"/>
              </a:ext>
            </a:extLst>
          </p:cNvPr>
          <p:cNvGrpSpPr/>
          <p:nvPr/>
        </p:nvGrpSpPr>
        <p:grpSpPr>
          <a:xfrm>
            <a:off x="10744200" y="888970"/>
            <a:ext cx="6477000" cy="12922280"/>
            <a:chOff x="10710707" y="1028700"/>
            <a:chExt cx="6477000" cy="129222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FD23AE-068F-1FB2-559A-C85929979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000" y="1373130"/>
              <a:ext cx="5900582" cy="11574975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46FBDF4-07DF-B020-7F57-B37FAB0191DD}"/>
                </a:ext>
              </a:extLst>
            </p:cNvPr>
            <p:cNvSpPr/>
            <p:nvPr/>
          </p:nvSpPr>
          <p:spPr>
            <a:xfrm>
              <a:off x="10710707" y="1028700"/>
              <a:ext cx="6477000" cy="1292228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6BA8E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F7B3D8-C165-6E30-E33D-3D9E460E0C42}"/>
              </a:ext>
            </a:extLst>
          </p:cNvPr>
          <p:cNvGrpSpPr/>
          <p:nvPr/>
        </p:nvGrpSpPr>
        <p:grpSpPr>
          <a:xfrm>
            <a:off x="1613502" y="1086107"/>
            <a:ext cx="8686800" cy="3701663"/>
            <a:chOff x="2057400" y="1749820"/>
            <a:chExt cx="8686800" cy="3701663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8E11B5F9-5A75-15B1-C465-E500D759C2FC}"/>
                </a:ext>
              </a:extLst>
            </p:cNvPr>
            <p:cNvGrpSpPr/>
            <p:nvPr/>
          </p:nvGrpSpPr>
          <p:grpSpPr>
            <a:xfrm>
              <a:off x="2057400" y="1943100"/>
              <a:ext cx="8686800" cy="3508383"/>
              <a:chOff x="0" y="0"/>
              <a:chExt cx="3622362" cy="2288224"/>
            </a:xfrm>
            <a:solidFill>
              <a:srgbClr val="AFBBA2"/>
            </a:solidFill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2E91487A-3A1F-0B05-D159-5DD2DB00C2E0}"/>
                  </a:ext>
                </a:extLst>
              </p:cNvPr>
              <p:cNvSpPr/>
              <p:nvPr/>
            </p:nvSpPr>
            <p:spPr>
              <a:xfrm>
                <a:off x="0" y="-4262"/>
                <a:ext cx="3630108" cy="2294709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09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cubicBezTo>
                      <a:pt x="3620968" y="2041583"/>
                      <a:pt x="3337971" y="2255681"/>
                      <a:pt x="2691208" y="2283522"/>
                    </a:cubicBezTo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6">
              <a:extLst>
                <a:ext uri="{FF2B5EF4-FFF2-40B4-BE49-F238E27FC236}">
                  <a16:creationId xmlns:a16="http://schemas.microsoft.com/office/drawing/2014/main" id="{5A3BC8E4-BCCE-F6A5-CE08-9C60E04C4DB0}"/>
                </a:ext>
              </a:extLst>
            </p:cNvPr>
            <p:cNvGrpSpPr/>
            <p:nvPr/>
          </p:nvGrpSpPr>
          <p:grpSpPr>
            <a:xfrm>
              <a:off x="2247820" y="2171700"/>
              <a:ext cx="8291747" cy="3276600"/>
              <a:chOff x="0" y="0"/>
              <a:chExt cx="3622362" cy="2288224"/>
            </a:xfrm>
          </p:grpSpPr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023D0962-3FA9-1A3C-D82F-EA09A4E483D7}"/>
                  </a:ext>
                </a:extLst>
              </p:cNvPr>
              <p:cNvSpPr/>
              <p:nvPr/>
            </p:nvSpPr>
            <p:spPr>
              <a:xfrm>
                <a:off x="0" y="-4262"/>
                <a:ext cx="3630108" cy="2294709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09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cubicBezTo>
                      <a:pt x="3620968" y="2041583"/>
                      <a:pt x="3337971" y="2255681"/>
                      <a:pt x="2691208" y="2283522"/>
                    </a:cubicBezTo>
                  </a:path>
                </a:pathLst>
              </a:custGeom>
              <a:solidFill>
                <a:srgbClr val="FAF9F5"/>
              </a:solidFill>
              <a:ln>
                <a:solidFill>
                  <a:srgbClr val="AFBBA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4F243FC4-51A5-37F8-2635-4A209C793F45}"/>
                </a:ext>
              </a:extLst>
            </p:cNvPr>
            <p:cNvSpPr/>
            <p:nvPr/>
          </p:nvSpPr>
          <p:spPr>
            <a:xfrm rot="-10800000">
              <a:off x="5042340" y="1749820"/>
              <a:ext cx="2895600" cy="602523"/>
            </a:xfrm>
            <a:custGeom>
              <a:avLst/>
              <a:gdLst/>
              <a:ahLst/>
              <a:cxnLst/>
              <a:rect l="l" t="t" r="r" b="b"/>
              <a:pathLst>
                <a:path w="2189221" h="533374">
                  <a:moveTo>
                    <a:pt x="0" y="0"/>
                  </a:moveTo>
                  <a:lnTo>
                    <a:pt x="2189220" y="0"/>
                  </a:lnTo>
                  <a:lnTo>
                    <a:pt x="2189220" y="533374"/>
                  </a:lnTo>
                  <a:lnTo>
                    <a:pt x="0" y="533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888385-8CE2-5743-3CA2-5A1BEEF83917}"/>
                </a:ext>
              </a:extLst>
            </p:cNvPr>
            <p:cNvSpPr txBox="1"/>
            <p:nvPr/>
          </p:nvSpPr>
          <p:spPr>
            <a:xfrm>
              <a:off x="2499276" y="2830291"/>
              <a:ext cx="7981728" cy="16648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/>
                <a:t>Các hình được tạo nên từ chấm nét rất đa dạng, phong phú</a:t>
              </a:r>
              <a:r>
                <a:rPr lang="en-US" sz="3600"/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C63EAE-8CFA-290A-0DDC-BEA3A60949C9}"/>
              </a:ext>
            </a:extLst>
          </p:cNvPr>
          <p:cNvGrpSpPr/>
          <p:nvPr/>
        </p:nvGrpSpPr>
        <p:grpSpPr>
          <a:xfrm>
            <a:off x="1611743" y="5312477"/>
            <a:ext cx="8686800" cy="3701663"/>
            <a:chOff x="2057400" y="1749820"/>
            <a:chExt cx="8686800" cy="3701663"/>
          </a:xfrm>
        </p:grpSpPr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342819E7-6842-305B-245F-DE175BEE9685}"/>
                </a:ext>
              </a:extLst>
            </p:cNvPr>
            <p:cNvGrpSpPr/>
            <p:nvPr/>
          </p:nvGrpSpPr>
          <p:grpSpPr>
            <a:xfrm>
              <a:off x="2057400" y="1943100"/>
              <a:ext cx="8686800" cy="3508383"/>
              <a:chOff x="0" y="0"/>
              <a:chExt cx="3622362" cy="2288224"/>
            </a:xfrm>
            <a:solidFill>
              <a:srgbClr val="AFBBA2"/>
            </a:solidFill>
          </p:grpSpPr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434D236F-BA19-4364-2EE7-33747B386CF9}"/>
                  </a:ext>
                </a:extLst>
              </p:cNvPr>
              <p:cNvSpPr/>
              <p:nvPr/>
            </p:nvSpPr>
            <p:spPr>
              <a:xfrm>
                <a:off x="0" y="-4262"/>
                <a:ext cx="3630108" cy="2294709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09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cubicBezTo>
                      <a:pt x="3620968" y="2041583"/>
                      <a:pt x="3337971" y="2255681"/>
                      <a:pt x="2691208" y="2283522"/>
                    </a:cubicBezTo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6">
              <a:extLst>
                <a:ext uri="{FF2B5EF4-FFF2-40B4-BE49-F238E27FC236}">
                  <a16:creationId xmlns:a16="http://schemas.microsoft.com/office/drawing/2014/main" id="{939C2F5F-0875-BB7A-7B2A-BAB5489EBA89}"/>
                </a:ext>
              </a:extLst>
            </p:cNvPr>
            <p:cNvGrpSpPr/>
            <p:nvPr/>
          </p:nvGrpSpPr>
          <p:grpSpPr>
            <a:xfrm>
              <a:off x="2247820" y="2171700"/>
              <a:ext cx="8291747" cy="3276600"/>
              <a:chOff x="0" y="0"/>
              <a:chExt cx="3622362" cy="2288224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40650075-7BC4-77DF-DEBC-4CC16A436716}"/>
                  </a:ext>
                </a:extLst>
              </p:cNvPr>
              <p:cNvSpPr/>
              <p:nvPr/>
            </p:nvSpPr>
            <p:spPr>
              <a:xfrm>
                <a:off x="0" y="-4262"/>
                <a:ext cx="3630108" cy="2294709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09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cubicBezTo>
                      <a:pt x="3620968" y="2041583"/>
                      <a:pt x="3337971" y="2255681"/>
                      <a:pt x="2691208" y="2283522"/>
                    </a:cubicBezTo>
                  </a:path>
                </a:pathLst>
              </a:custGeom>
              <a:solidFill>
                <a:srgbClr val="FAF9F5"/>
              </a:solidFill>
              <a:ln>
                <a:solidFill>
                  <a:srgbClr val="AFBBA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73F9D554-A136-3987-8115-E078ADAB3EF7}"/>
                </a:ext>
              </a:extLst>
            </p:cNvPr>
            <p:cNvSpPr/>
            <p:nvPr/>
          </p:nvSpPr>
          <p:spPr>
            <a:xfrm rot="-10800000">
              <a:off x="5042340" y="1749820"/>
              <a:ext cx="2895600" cy="602523"/>
            </a:xfrm>
            <a:custGeom>
              <a:avLst/>
              <a:gdLst/>
              <a:ahLst/>
              <a:cxnLst/>
              <a:rect l="l" t="t" r="r" b="b"/>
              <a:pathLst>
                <a:path w="2189221" h="533374">
                  <a:moveTo>
                    <a:pt x="0" y="0"/>
                  </a:moveTo>
                  <a:lnTo>
                    <a:pt x="2189220" y="0"/>
                  </a:lnTo>
                  <a:lnTo>
                    <a:pt x="2189220" y="533374"/>
                  </a:lnTo>
                  <a:lnTo>
                    <a:pt x="0" y="533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A1867D-DA8F-4C78-E526-F23D4DB8515D}"/>
                </a:ext>
              </a:extLst>
            </p:cNvPr>
            <p:cNvSpPr txBox="1"/>
            <p:nvPr/>
          </p:nvSpPr>
          <p:spPr>
            <a:xfrm>
              <a:off x="2529397" y="2660580"/>
              <a:ext cx="7981728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Một số hoa văn được tạo từ chấm nét: </a:t>
              </a: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đoạn gấp khúc, bông hoa, chiếc lá, núi, dòng sông,...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7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5566688" cy="3613335"/>
          </a:xfrm>
          <a:custGeom>
            <a:avLst/>
            <a:gdLst/>
            <a:ahLst/>
            <a:cxnLst/>
            <a:rect l="l" t="t" r="r" b="b"/>
            <a:pathLst>
              <a:path w="5566688" h="3613335">
                <a:moveTo>
                  <a:pt x="0" y="0"/>
                </a:moveTo>
                <a:lnTo>
                  <a:pt x="5566688" y="0"/>
                </a:lnTo>
                <a:lnTo>
                  <a:pt x="5566688" y="3613335"/>
                </a:lnTo>
                <a:lnTo>
                  <a:pt x="0" y="3613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12852" b="-138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5716907" y="8242154"/>
            <a:ext cx="2571093" cy="2044846"/>
          </a:xfrm>
          <a:custGeom>
            <a:avLst/>
            <a:gdLst/>
            <a:ahLst/>
            <a:cxnLst/>
            <a:rect l="l" t="t" r="r" b="b"/>
            <a:pathLst>
              <a:path w="2571093" h="2044846">
                <a:moveTo>
                  <a:pt x="0" y="0"/>
                </a:moveTo>
                <a:lnTo>
                  <a:pt x="2571093" y="0"/>
                </a:lnTo>
                <a:lnTo>
                  <a:pt x="2571093" y="2044846"/>
                </a:lnTo>
                <a:lnTo>
                  <a:pt x="0" y="2044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2585" t="-1051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854717" y="0"/>
            <a:ext cx="1404583" cy="3334322"/>
          </a:xfrm>
          <a:custGeom>
            <a:avLst/>
            <a:gdLst/>
            <a:ahLst/>
            <a:cxnLst/>
            <a:rect l="l" t="t" r="r" b="b"/>
            <a:pathLst>
              <a:path w="1404583" h="3334322">
                <a:moveTo>
                  <a:pt x="0" y="0"/>
                </a:moveTo>
                <a:lnTo>
                  <a:pt x="1404583" y="0"/>
                </a:lnTo>
                <a:lnTo>
                  <a:pt x="1404583" y="3334322"/>
                </a:lnTo>
                <a:lnTo>
                  <a:pt x="0" y="3334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8945602" y="201345"/>
            <a:ext cx="396796" cy="1679561"/>
          </a:xfrm>
          <a:custGeom>
            <a:avLst/>
            <a:gdLst/>
            <a:ahLst/>
            <a:cxnLst/>
            <a:rect l="l" t="t" r="r" b="b"/>
            <a:pathLst>
              <a:path w="396796" h="1679561">
                <a:moveTo>
                  <a:pt x="0" y="0"/>
                </a:moveTo>
                <a:lnTo>
                  <a:pt x="396796" y="0"/>
                </a:lnTo>
                <a:lnTo>
                  <a:pt x="396796" y="1679561"/>
                </a:lnTo>
                <a:lnTo>
                  <a:pt x="0" y="1679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26694" y="8032124"/>
            <a:ext cx="2056650" cy="1533139"/>
          </a:xfrm>
          <a:custGeom>
            <a:avLst/>
            <a:gdLst/>
            <a:ahLst/>
            <a:cxnLst/>
            <a:rect l="l" t="t" r="r" b="b"/>
            <a:pathLst>
              <a:path w="2056650" h="1533139">
                <a:moveTo>
                  <a:pt x="0" y="0"/>
                </a:moveTo>
                <a:lnTo>
                  <a:pt x="2056650" y="0"/>
                </a:lnTo>
                <a:lnTo>
                  <a:pt x="2056650" y="1533139"/>
                </a:lnTo>
                <a:lnTo>
                  <a:pt x="0" y="15331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39022" y="3339084"/>
            <a:ext cx="16763177" cy="7848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THẦY CÔ GIÁO TỚI DỰ GIỜ VÀ THĂM LỚP 4B</a:t>
            </a:r>
            <a:r>
              <a:rPr lang="en-US" sz="85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5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85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755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10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208" y="860216"/>
            <a:ext cx="16045583" cy="8566568"/>
          </a:xfrm>
          <a:custGeom>
            <a:avLst/>
            <a:gdLst/>
            <a:ahLst/>
            <a:cxnLst/>
            <a:rect l="l" t="t" r="r" b="b"/>
            <a:pathLst>
              <a:path w="16045583" h="8566568">
                <a:moveTo>
                  <a:pt x="0" y="0"/>
                </a:moveTo>
                <a:lnTo>
                  <a:pt x="16045584" y="0"/>
                </a:lnTo>
                <a:lnTo>
                  <a:pt x="16045584" y="8566568"/>
                </a:lnTo>
                <a:lnTo>
                  <a:pt x="0" y="8566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38227" y="1619753"/>
            <a:ext cx="14411544" cy="1791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3. HỌA TIẾT VÀ TRANG PHỤC</a:t>
            </a:r>
          </a:p>
        </p:txBody>
      </p:sp>
      <p:sp>
        <p:nvSpPr>
          <p:cNvPr id="5" name="Freeform 5"/>
          <p:cNvSpPr/>
          <p:nvPr/>
        </p:nvSpPr>
        <p:spPr>
          <a:xfrm>
            <a:off x="2705429" y="488570"/>
            <a:ext cx="789078" cy="990851"/>
          </a:xfrm>
          <a:custGeom>
            <a:avLst/>
            <a:gdLst/>
            <a:ahLst/>
            <a:cxnLst/>
            <a:rect l="l" t="t" r="r" b="b"/>
            <a:pathLst>
              <a:path w="789078" h="990851">
                <a:moveTo>
                  <a:pt x="0" y="0"/>
                </a:moveTo>
                <a:lnTo>
                  <a:pt x="789078" y="0"/>
                </a:lnTo>
                <a:lnTo>
                  <a:pt x="789078" y="990851"/>
                </a:lnTo>
                <a:lnTo>
                  <a:pt x="0" y="990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46367">
            <a:off x="16408479" y="780404"/>
            <a:ext cx="1160536" cy="1112004"/>
          </a:xfrm>
          <a:custGeom>
            <a:avLst/>
            <a:gdLst/>
            <a:ahLst/>
            <a:cxnLst/>
            <a:rect l="l" t="t" r="r" b="b"/>
            <a:pathLst>
              <a:path w="1160536" h="1112004">
                <a:moveTo>
                  <a:pt x="0" y="0"/>
                </a:moveTo>
                <a:lnTo>
                  <a:pt x="1160536" y="0"/>
                </a:lnTo>
                <a:lnTo>
                  <a:pt x="1160536" y="1112004"/>
                </a:lnTo>
                <a:lnTo>
                  <a:pt x="0" y="1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 flipV="1">
            <a:off x="-84751" y="84751"/>
            <a:ext cx="2861685" cy="2692182"/>
          </a:xfrm>
          <a:custGeom>
            <a:avLst/>
            <a:gdLst/>
            <a:ahLst/>
            <a:cxnLst/>
            <a:rect l="l" t="t" r="r" b="b"/>
            <a:pathLst>
              <a:path w="2861685" h="2692182">
                <a:moveTo>
                  <a:pt x="0" y="2692182"/>
                </a:moveTo>
                <a:lnTo>
                  <a:pt x="2861684" y="2692182"/>
                </a:lnTo>
                <a:lnTo>
                  <a:pt x="2861684" y="0"/>
                </a:lnTo>
                <a:lnTo>
                  <a:pt x="0" y="0"/>
                </a:lnTo>
                <a:lnTo>
                  <a:pt x="0" y="269218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31086" t="-297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7674156">
            <a:off x="17013128" y="6352446"/>
            <a:ext cx="1245986" cy="1035301"/>
          </a:xfrm>
          <a:custGeom>
            <a:avLst/>
            <a:gdLst/>
            <a:ahLst/>
            <a:cxnLst/>
            <a:rect l="l" t="t" r="r" b="b"/>
            <a:pathLst>
              <a:path w="1245986" h="1035301">
                <a:moveTo>
                  <a:pt x="0" y="0"/>
                </a:moveTo>
                <a:lnTo>
                  <a:pt x="1245986" y="0"/>
                </a:lnTo>
                <a:lnTo>
                  <a:pt x="1245986" y="1035301"/>
                </a:lnTo>
                <a:lnTo>
                  <a:pt x="0" y="1035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5333" y="7917751"/>
            <a:ext cx="481551" cy="2038310"/>
          </a:xfrm>
          <a:custGeom>
            <a:avLst/>
            <a:gdLst/>
            <a:ahLst/>
            <a:cxnLst/>
            <a:rect l="l" t="t" r="r" b="b"/>
            <a:pathLst>
              <a:path w="481551" h="2038310">
                <a:moveTo>
                  <a:pt x="0" y="0"/>
                </a:moveTo>
                <a:lnTo>
                  <a:pt x="481550" y="0"/>
                </a:lnTo>
                <a:lnTo>
                  <a:pt x="481550" y="2038310"/>
                </a:lnTo>
                <a:lnTo>
                  <a:pt x="0" y="20383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r="-11398" b="-11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89020" y="8058590"/>
            <a:ext cx="1218664" cy="1756633"/>
          </a:xfrm>
          <a:custGeom>
            <a:avLst/>
            <a:gdLst/>
            <a:ahLst/>
            <a:cxnLst/>
            <a:rect l="l" t="t" r="r" b="b"/>
            <a:pathLst>
              <a:path w="1218664" h="1756633">
                <a:moveTo>
                  <a:pt x="0" y="0"/>
                </a:moveTo>
                <a:lnTo>
                  <a:pt x="1218664" y="0"/>
                </a:lnTo>
                <a:lnTo>
                  <a:pt x="1218664" y="1756632"/>
                </a:lnTo>
                <a:lnTo>
                  <a:pt x="0" y="1756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640A7D-B6E2-1ECD-42B7-4CD0D9189612}"/>
              </a:ext>
            </a:extLst>
          </p:cNvPr>
          <p:cNvSpPr txBox="1"/>
          <p:nvPr/>
        </p:nvSpPr>
        <p:spPr>
          <a:xfrm>
            <a:off x="3201535" y="4170293"/>
            <a:ext cx="118849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 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TRANG TRÍ VẢI HOA</a:t>
            </a:r>
          </a:p>
        </p:txBody>
      </p:sp>
      <p:sp>
        <p:nvSpPr>
          <p:cNvPr id="13" name="Freeform 24">
            <a:extLst>
              <a:ext uri="{FF2B5EF4-FFF2-40B4-BE49-F238E27FC236}">
                <a16:creationId xmlns:a16="http://schemas.microsoft.com/office/drawing/2014/main" id="{395BD11D-761B-7ED1-CD33-9201A19DD768}"/>
              </a:ext>
            </a:extLst>
          </p:cNvPr>
          <p:cNvSpPr/>
          <p:nvPr/>
        </p:nvSpPr>
        <p:spPr>
          <a:xfrm>
            <a:off x="1121208" y="8368464"/>
            <a:ext cx="1530226" cy="1446759"/>
          </a:xfrm>
          <a:custGeom>
            <a:avLst/>
            <a:gdLst/>
            <a:ahLst/>
            <a:cxnLst/>
            <a:rect l="l" t="t" r="r" b="b"/>
            <a:pathLst>
              <a:path w="1530226" h="1446759">
                <a:moveTo>
                  <a:pt x="0" y="0"/>
                </a:moveTo>
                <a:lnTo>
                  <a:pt x="1530226" y="0"/>
                </a:lnTo>
                <a:lnTo>
                  <a:pt x="1530226" y="1446759"/>
                </a:lnTo>
                <a:lnTo>
                  <a:pt x="0" y="14467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9207" y="951583"/>
            <a:ext cx="14929585" cy="8383835"/>
          </a:xfrm>
          <a:custGeom>
            <a:avLst/>
            <a:gdLst/>
            <a:ahLst/>
            <a:cxnLst/>
            <a:rect l="l" t="t" r="r" b="b"/>
            <a:pathLst>
              <a:path w="14929585" h="8383835">
                <a:moveTo>
                  <a:pt x="0" y="0"/>
                </a:moveTo>
                <a:lnTo>
                  <a:pt x="14929586" y="0"/>
                </a:lnTo>
                <a:lnTo>
                  <a:pt x="14929586" y="8383834"/>
                </a:lnTo>
                <a:lnTo>
                  <a:pt x="0" y="838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07933" y="1136181"/>
            <a:ext cx="14272134" cy="8014637"/>
          </a:xfrm>
          <a:custGeom>
            <a:avLst/>
            <a:gdLst/>
            <a:ahLst/>
            <a:cxnLst/>
            <a:rect l="l" t="t" r="r" b="b"/>
            <a:pathLst>
              <a:path w="14272134" h="8014637">
                <a:moveTo>
                  <a:pt x="0" y="0"/>
                </a:moveTo>
                <a:lnTo>
                  <a:pt x="14272134" y="0"/>
                </a:lnTo>
                <a:lnTo>
                  <a:pt x="14272134" y="8014638"/>
                </a:lnTo>
                <a:lnTo>
                  <a:pt x="0" y="801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20611" y="3414473"/>
            <a:ext cx="12046779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8E9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1.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SÁT, NHẬN BIẾT </a:t>
            </a:r>
          </a:p>
        </p:txBody>
      </p:sp>
      <p:sp>
        <p:nvSpPr>
          <p:cNvPr id="5" name="Freeform 5"/>
          <p:cNvSpPr/>
          <p:nvPr/>
        </p:nvSpPr>
        <p:spPr>
          <a:xfrm rot="6924893">
            <a:off x="5382627" y="2695797"/>
            <a:ext cx="1871481" cy="1796622"/>
          </a:xfrm>
          <a:custGeom>
            <a:avLst/>
            <a:gdLst/>
            <a:ahLst/>
            <a:cxnLst/>
            <a:rect l="l" t="t" r="r" b="b"/>
            <a:pathLst>
              <a:path w="1871481" h="1796622">
                <a:moveTo>
                  <a:pt x="0" y="0"/>
                </a:moveTo>
                <a:lnTo>
                  <a:pt x="1871481" y="0"/>
                </a:lnTo>
                <a:lnTo>
                  <a:pt x="1871481" y="1796622"/>
                </a:lnTo>
                <a:lnTo>
                  <a:pt x="0" y="1796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19245" y="901647"/>
            <a:ext cx="680110" cy="600197"/>
          </a:xfrm>
          <a:custGeom>
            <a:avLst/>
            <a:gdLst/>
            <a:ahLst/>
            <a:cxnLst/>
            <a:rect l="l" t="t" r="r" b="b"/>
            <a:pathLst>
              <a:path w="680110" h="600197">
                <a:moveTo>
                  <a:pt x="0" y="0"/>
                </a:moveTo>
                <a:lnTo>
                  <a:pt x="680110" y="0"/>
                </a:lnTo>
                <a:lnTo>
                  <a:pt x="680110" y="600197"/>
                </a:lnTo>
                <a:lnTo>
                  <a:pt x="0" y="600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01716" y="7945426"/>
            <a:ext cx="531523" cy="469069"/>
          </a:xfrm>
          <a:custGeom>
            <a:avLst/>
            <a:gdLst/>
            <a:ahLst/>
            <a:cxnLst/>
            <a:rect l="l" t="t" r="r" b="b"/>
            <a:pathLst>
              <a:path w="531523" h="469069">
                <a:moveTo>
                  <a:pt x="0" y="0"/>
                </a:moveTo>
                <a:lnTo>
                  <a:pt x="531523" y="0"/>
                </a:lnTo>
                <a:lnTo>
                  <a:pt x="531523" y="469069"/>
                </a:lnTo>
                <a:lnTo>
                  <a:pt x="0" y="4690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46367">
            <a:off x="1526769" y="1217566"/>
            <a:ext cx="1316594" cy="1261537"/>
          </a:xfrm>
          <a:custGeom>
            <a:avLst/>
            <a:gdLst/>
            <a:ahLst/>
            <a:cxnLst/>
            <a:rect l="l" t="t" r="r" b="b"/>
            <a:pathLst>
              <a:path w="1316594" h="1261537">
                <a:moveTo>
                  <a:pt x="0" y="0"/>
                </a:moveTo>
                <a:lnTo>
                  <a:pt x="1316594" y="0"/>
                </a:lnTo>
                <a:lnTo>
                  <a:pt x="1316594" y="1261536"/>
                </a:lnTo>
                <a:lnTo>
                  <a:pt x="0" y="1261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5691872" y="7570390"/>
            <a:ext cx="2992401" cy="537655"/>
          </a:xfrm>
          <a:custGeom>
            <a:avLst/>
            <a:gdLst/>
            <a:ahLst/>
            <a:cxnLst/>
            <a:rect l="l" t="t" r="r" b="b"/>
            <a:pathLst>
              <a:path w="2992401" h="537655">
                <a:moveTo>
                  <a:pt x="0" y="0"/>
                </a:moveTo>
                <a:lnTo>
                  <a:pt x="2992401" y="0"/>
                </a:lnTo>
                <a:lnTo>
                  <a:pt x="2992401" y="537654"/>
                </a:lnTo>
                <a:lnTo>
                  <a:pt x="0" y="537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8979927" y="7640843"/>
            <a:ext cx="328145" cy="1547303"/>
          </a:xfrm>
          <a:custGeom>
            <a:avLst/>
            <a:gdLst/>
            <a:ahLst/>
            <a:cxnLst/>
            <a:rect l="l" t="t" r="r" b="b"/>
            <a:pathLst>
              <a:path w="328145" h="1547303">
                <a:moveTo>
                  <a:pt x="0" y="0"/>
                </a:moveTo>
                <a:lnTo>
                  <a:pt x="328146" y="0"/>
                </a:lnTo>
                <a:lnTo>
                  <a:pt x="328146" y="1547303"/>
                </a:lnTo>
                <a:lnTo>
                  <a:pt x="0" y="15473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r="-11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954148" y="3594107"/>
            <a:ext cx="631075" cy="792446"/>
          </a:xfrm>
          <a:custGeom>
            <a:avLst/>
            <a:gdLst/>
            <a:ahLst/>
            <a:cxnLst/>
            <a:rect l="l" t="t" r="r" b="b"/>
            <a:pathLst>
              <a:path w="631075" h="792446">
                <a:moveTo>
                  <a:pt x="0" y="0"/>
                </a:moveTo>
                <a:lnTo>
                  <a:pt x="631075" y="0"/>
                </a:lnTo>
                <a:lnTo>
                  <a:pt x="631075" y="792446"/>
                </a:lnTo>
                <a:lnTo>
                  <a:pt x="0" y="7924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139905">
            <a:off x="405707" y="8471778"/>
            <a:ext cx="1245986" cy="1035301"/>
          </a:xfrm>
          <a:custGeom>
            <a:avLst/>
            <a:gdLst/>
            <a:ahLst/>
            <a:cxnLst/>
            <a:rect l="l" t="t" r="r" b="b"/>
            <a:pathLst>
              <a:path w="1245986" h="1035301">
                <a:moveTo>
                  <a:pt x="0" y="0"/>
                </a:moveTo>
                <a:lnTo>
                  <a:pt x="1245986" y="0"/>
                </a:lnTo>
                <a:lnTo>
                  <a:pt x="1245986" y="1035301"/>
                </a:lnTo>
                <a:lnTo>
                  <a:pt x="0" y="10353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8DBEE2-92F3-8BA9-5E3C-6BA3F20D8E24}"/>
              </a:ext>
            </a:extLst>
          </p:cNvPr>
          <p:cNvCxnSpPr/>
          <p:nvPr/>
        </p:nvCxnSpPr>
        <p:spPr>
          <a:xfrm>
            <a:off x="13741593" y="3326662"/>
            <a:ext cx="0" cy="6465038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6">
            <a:extLst>
              <a:ext uri="{FF2B5EF4-FFF2-40B4-BE49-F238E27FC236}">
                <a16:creationId xmlns:a16="http://schemas.microsoft.com/office/drawing/2014/main" id="{1C9CA505-EBF3-5C8D-54B4-CDE18E64E4D3}"/>
              </a:ext>
            </a:extLst>
          </p:cNvPr>
          <p:cNvSpPr/>
          <p:nvPr/>
        </p:nvSpPr>
        <p:spPr>
          <a:xfrm>
            <a:off x="0" y="7932000"/>
            <a:ext cx="4902507" cy="2355000"/>
          </a:xfrm>
          <a:custGeom>
            <a:avLst/>
            <a:gdLst/>
            <a:ahLst/>
            <a:cxnLst/>
            <a:rect l="l" t="t" r="r" b="b"/>
            <a:pathLst>
              <a:path w="4902507" h="2355000">
                <a:moveTo>
                  <a:pt x="0" y="0"/>
                </a:moveTo>
                <a:lnTo>
                  <a:pt x="4902507" y="0"/>
                </a:lnTo>
                <a:lnTo>
                  <a:pt x="4902507" y="2355000"/>
                </a:lnTo>
                <a:lnTo>
                  <a:pt x="0" y="235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6503C6-AB38-30CD-FC8E-741B9BD84AFF}"/>
              </a:ext>
            </a:extLst>
          </p:cNvPr>
          <p:cNvSpPr/>
          <p:nvPr/>
        </p:nvSpPr>
        <p:spPr>
          <a:xfrm>
            <a:off x="0" y="0"/>
            <a:ext cx="9144000" cy="11087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E4ADEBC-AB82-DC53-143E-6678FA503DC7}"/>
              </a:ext>
            </a:extLst>
          </p:cNvPr>
          <p:cNvSpPr/>
          <p:nvPr/>
        </p:nvSpPr>
        <p:spPr>
          <a:xfrm flipH="1" flipV="1">
            <a:off x="16002000" y="-495300"/>
            <a:ext cx="2830674" cy="2640247"/>
          </a:xfrm>
          <a:custGeom>
            <a:avLst/>
            <a:gdLst/>
            <a:ahLst/>
            <a:cxnLst/>
            <a:rect l="l" t="t" r="r" b="b"/>
            <a:pathLst>
              <a:path w="2830674" h="2640247">
                <a:moveTo>
                  <a:pt x="2830674" y="2640247"/>
                </a:moveTo>
                <a:lnTo>
                  <a:pt x="0" y="2640247"/>
                </a:lnTo>
                <a:lnTo>
                  <a:pt x="0" y="0"/>
                </a:lnTo>
                <a:lnTo>
                  <a:pt x="2830674" y="0"/>
                </a:lnTo>
                <a:lnTo>
                  <a:pt x="2830674" y="26402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0130" t="-30204" b="-992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E83DC-4A9A-F920-33D5-4196693353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7" r="3270" b="45556"/>
          <a:stretch/>
        </p:blipFill>
        <p:spPr>
          <a:xfrm>
            <a:off x="4772024" y="3326662"/>
            <a:ext cx="4197545" cy="3808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D3FF8-603B-81E6-45DA-E5557CA9C2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2222" r="48700" b="38409"/>
          <a:stretch/>
        </p:blipFill>
        <p:spPr>
          <a:xfrm>
            <a:off x="328612" y="647700"/>
            <a:ext cx="4419600" cy="3808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7B4B5-F907-E2CB-5FAF-28D6D9434C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62078" r="43250" b="372"/>
          <a:stretch/>
        </p:blipFill>
        <p:spPr>
          <a:xfrm>
            <a:off x="895524" y="7131900"/>
            <a:ext cx="5918353" cy="2857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6396E-1617-BE7B-34D4-B4E671DDD398}"/>
              </a:ext>
            </a:extLst>
          </p:cNvPr>
          <p:cNvSpPr txBox="1"/>
          <p:nvPr/>
        </p:nvSpPr>
        <p:spPr>
          <a:xfrm>
            <a:off x="9496424" y="1232485"/>
            <a:ext cx="7772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và thực hiện yêu cầu: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589D32-FDB4-CF40-5048-71F085B9CC05}"/>
              </a:ext>
            </a:extLst>
          </p:cNvPr>
          <p:cNvSpPr/>
          <p:nvPr/>
        </p:nvSpPr>
        <p:spPr>
          <a:xfrm>
            <a:off x="9588692" y="3584484"/>
            <a:ext cx="8305802" cy="2473415"/>
          </a:xfrm>
          <a:prstGeom prst="roundRect">
            <a:avLst>
              <a:gd name="adj" fmla="val 8908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mỗi hình ảnh, sản phẩm thời trang, chỗ nào có nhiều chấm , nét; chỗ nào có ít chấm, nét.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B01523-7268-7578-D28E-B539931397D7}"/>
              </a:ext>
            </a:extLst>
          </p:cNvPr>
          <p:cNvSpPr/>
          <p:nvPr/>
        </p:nvSpPr>
        <p:spPr>
          <a:xfrm>
            <a:off x="9588692" y="6695292"/>
            <a:ext cx="8305802" cy="2473415"/>
          </a:xfrm>
          <a:prstGeom prst="roundRect">
            <a:avLst>
              <a:gd name="adj" fmla="val 8908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những hình họa tiết nào được tạo nên từ các chấm, nét ở mỗi sản phẩm thời trang? 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1046</Words>
  <Application>Microsoft Office PowerPoint</Application>
  <PresentationFormat>Custom</PresentationFormat>
  <Paragraphs>105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Times New Roman</vt:lpstr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Abstract Cute Creative Portofolio Presentation</dc:title>
  <cp:lastModifiedBy>MAYTINH</cp:lastModifiedBy>
  <cp:revision>6</cp:revision>
  <dcterms:created xsi:type="dcterms:W3CDTF">2006-08-16T00:00:00Z</dcterms:created>
  <dcterms:modified xsi:type="dcterms:W3CDTF">2023-11-09T16:08:56Z</dcterms:modified>
  <dc:identifier>DAFs6buZvn4</dc:identifier>
</cp:coreProperties>
</file>