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3" r:id="rId2"/>
  </p:sldMasterIdLst>
  <p:notesMasterIdLst>
    <p:notesMasterId r:id="rId26"/>
  </p:notesMasterIdLst>
  <p:sldIdLst>
    <p:sldId id="302" r:id="rId3"/>
    <p:sldId id="303" r:id="rId4"/>
    <p:sldId id="261" r:id="rId5"/>
    <p:sldId id="269" r:id="rId6"/>
    <p:sldId id="268" r:id="rId7"/>
    <p:sldId id="288" r:id="rId8"/>
    <p:sldId id="267" r:id="rId9"/>
    <p:sldId id="266" r:id="rId10"/>
    <p:sldId id="292" r:id="rId11"/>
    <p:sldId id="270" r:id="rId12"/>
    <p:sldId id="271" r:id="rId13"/>
    <p:sldId id="272" r:id="rId14"/>
    <p:sldId id="273" r:id="rId15"/>
    <p:sldId id="293" r:id="rId16"/>
    <p:sldId id="274" r:id="rId17"/>
    <p:sldId id="275" r:id="rId18"/>
    <p:sldId id="276" r:id="rId19"/>
    <p:sldId id="294" r:id="rId20"/>
    <p:sldId id="295" r:id="rId21"/>
    <p:sldId id="279" r:id="rId22"/>
    <p:sldId id="281"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CA557-7994-44ED-8AD9-5DE4DE51AE08}" type="datetimeFigureOut">
              <a:rPr lang="en-US" smtClean="0"/>
              <a:pPr/>
              <a:t>3/3/2024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1DEC5-CAF7-4BC0-A00A-47D813521ADB}" type="slidenum">
              <a:rPr lang="en-US" smtClean="0"/>
              <a:pPr/>
              <a:t>‹#›</a:t>
            </a:fld>
            <a:endParaRPr lang="en-US"/>
          </a:p>
        </p:txBody>
      </p:sp>
    </p:spTree>
    <p:extLst>
      <p:ext uri="{BB962C8B-B14F-4D97-AF65-F5344CB8AC3E}">
        <p14:creationId xmlns:p14="http://schemas.microsoft.com/office/powerpoint/2010/main" val="159116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4"/>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8C2F6DE3-427F-4608-8007-4EBAE38814E9}" type="datetimeFigureOut">
              <a:rPr lang="en-US" smtClean="0"/>
              <a:pPr/>
              <a:t>3/3/2024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8C2F6DE3-427F-4608-8007-4EBAE38814E9}" type="datetimeFigureOut">
              <a:rPr lang="en-US" smtClean="0"/>
              <a:pPr/>
              <a:t>3/3/2024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6"/>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6"/>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8C2F6DE3-427F-4608-8007-4EBAE38814E9}" type="datetimeFigureOut">
              <a:rPr lang="en-US" smtClean="0"/>
              <a:pPr/>
              <a:t>3/3/2024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FCAF54F4-32EA-4D88-BC4B-EB2FC20EA5F4}" type="slidenum">
              <a:rPr lang="en-US"/>
              <a:pPr>
                <a:defRPr/>
              </a:pPr>
              <a:t>‹#›</a:t>
            </a:fld>
            <a:endParaRPr lang="en-US"/>
          </a:p>
        </p:txBody>
      </p:sp>
    </p:spTree>
    <p:extLst>
      <p:ext uri="{BB962C8B-B14F-4D97-AF65-F5344CB8AC3E}">
        <p14:creationId xmlns:p14="http://schemas.microsoft.com/office/powerpoint/2010/main" val="3681459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F7CF546B-6647-46D2-B21C-A2BBB7B9CB9B}" type="slidenum">
              <a:rPr lang="en-US"/>
              <a:pPr>
                <a:defRPr/>
              </a:pPr>
              <a:t>‹#›</a:t>
            </a:fld>
            <a:endParaRPr lang="en-US"/>
          </a:p>
        </p:txBody>
      </p:sp>
    </p:spTree>
    <p:extLst>
      <p:ext uri="{BB962C8B-B14F-4D97-AF65-F5344CB8AC3E}">
        <p14:creationId xmlns:p14="http://schemas.microsoft.com/office/powerpoint/2010/main" val="1596676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01C5AFC7-62AD-4CDB-B002-6DE83048B483}" type="slidenum">
              <a:rPr lang="en-US"/>
              <a:pPr>
                <a:defRPr/>
              </a:pPr>
              <a:t>‹#›</a:t>
            </a:fld>
            <a:endParaRPr lang="en-US"/>
          </a:p>
        </p:txBody>
      </p:sp>
    </p:spTree>
    <p:extLst>
      <p:ext uri="{BB962C8B-B14F-4D97-AF65-F5344CB8AC3E}">
        <p14:creationId xmlns:p14="http://schemas.microsoft.com/office/powerpoint/2010/main" val="375534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E19A8F7A-CF45-4B08-A1DB-90CB79A1B19F}" type="slidenum">
              <a:rPr lang="en-US"/>
              <a:pPr>
                <a:defRPr/>
              </a:pPr>
              <a:t>‹#›</a:t>
            </a:fld>
            <a:endParaRPr lang="en-US"/>
          </a:p>
        </p:txBody>
      </p:sp>
    </p:spTree>
    <p:extLst>
      <p:ext uri="{BB962C8B-B14F-4D97-AF65-F5344CB8AC3E}">
        <p14:creationId xmlns:p14="http://schemas.microsoft.com/office/powerpoint/2010/main" val="400225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32B363EE-4DE0-4704-B41A-7C54914F30E7}" type="slidenum">
              <a:rPr lang="en-US"/>
              <a:pPr>
                <a:defRPr/>
              </a:pPr>
              <a:t>‹#›</a:t>
            </a:fld>
            <a:endParaRPr lang="en-US"/>
          </a:p>
        </p:txBody>
      </p:sp>
    </p:spTree>
    <p:extLst>
      <p:ext uri="{BB962C8B-B14F-4D97-AF65-F5344CB8AC3E}">
        <p14:creationId xmlns:p14="http://schemas.microsoft.com/office/powerpoint/2010/main" val="177770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692FBEEA-28C3-47EC-A5B6-44F429AF441D}" type="slidenum">
              <a:rPr lang="en-US"/>
              <a:pPr>
                <a:defRPr/>
              </a:pPr>
              <a:t>‹#›</a:t>
            </a:fld>
            <a:endParaRPr lang="en-US"/>
          </a:p>
        </p:txBody>
      </p:sp>
    </p:spTree>
    <p:extLst>
      <p:ext uri="{BB962C8B-B14F-4D97-AF65-F5344CB8AC3E}">
        <p14:creationId xmlns:p14="http://schemas.microsoft.com/office/powerpoint/2010/main" val="1386299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3762D1E8-8CF4-4C03-8F90-2EC595A73DC8}" type="slidenum">
              <a:rPr lang="en-US"/>
              <a:pPr>
                <a:defRPr/>
              </a:pPr>
              <a:t>‹#›</a:t>
            </a:fld>
            <a:endParaRPr lang="en-US"/>
          </a:p>
        </p:txBody>
      </p:sp>
    </p:spTree>
    <p:extLst>
      <p:ext uri="{BB962C8B-B14F-4D97-AF65-F5344CB8AC3E}">
        <p14:creationId xmlns:p14="http://schemas.microsoft.com/office/powerpoint/2010/main" val="3220214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1439C72C-16B5-4439-95D6-596784036363}" type="slidenum">
              <a:rPr lang="en-US"/>
              <a:pPr>
                <a:defRPr/>
              </a:pPr>
              <a:t>‹#›</a:t>
            </a:fld>
            <a:endParaRPr lang="en-US"/>
          </a:p>
        </p:txBody>
      </p:sp>
    </p:spTree>
    <p:extLst>
      <p:ext uri="{BB962C8B-B14F-4D97-AF65-F5344CB8AC3E}">
        <p14:creationId xmlns:p14="http://schemas.microsoft.com/office/powerpoint/2010/main" val="377621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8C2F6DE3-427F-4608-8007-4EBAE38814E9}" type="datetimeFigureOut">
              <a:rPr lang="en-US" smtClean="0"/>
              <a:pPr/>
              <a:t>3/3/2024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D2FC0CF3-A057-4BB9-8884-C8499F643A91}" type="slidenum">
              <a:rPr lang="en-US"/>
              <a:pPr>
                <a:defRPr/>
              </a:pPr>
              <a:t>‹#›</a:t>
            </a:fld>
            <a:endParaRPr lang="en-US"/>
          </a:p>
        </p:txBody>
      </p:sp>
    </p:spTree>
    <p:extLst>
      <p:ext uri="{BB962C8B-B14F-4D97-AF65-F5344CB8AC3E}">
        <p14:creationId xmlns:p14="http://schemas.microsoft.com/office/powerpoint/2010/main" val="2740573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2384B1F1-300A-46C2-9DD6-16461028FC66}" type="slidenum">
              <a:rPr lang="en-US"/>
              <a:pPr>
                <a:defRPr/>
              </a:pPr>
              <a:t>‹#›</a:t>
            </a:fld>
            <a:endParaRPr lang="en-US"/>
          </a:p>
        </p:txBody>
      </p:sp>
    </p:spTree>
    <p:extLst>
      <p:ext uri="{BB962C8B-B14F-4D97-AF65-F5344CB8AC3E}">
        <p14:creationId xmlns:p14="http://schemas.microsoft.com/office/powerpoint/2010/main" val="323720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C9597A04-9E35-4B1D-92FD-507C0F583C75}" type="slidenum">
              <a:rPr lang="en-US"/>
              <a:pPr>
                <a:defRPr/>
              </a:pPr>
              <a:t>‹#›</a:t>
            </a:fld>
            <a:endParaRPr lang="en-US"/>
          </a:p>
        </p:txBody>
      </p:sp>
    </p:spTree>
    <p:extLst>
      <p:ext uri="{BB962C8B-B14F-4D97-AF65-F5344CB8AC3E}">
        <p14:creationId xmlns:p14="http://schemas.microsoft.com/office/powerpoint/2010/main" val="136035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7"/>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8C2F6DE3-427F-4608-8007-4EBAE38814E9}" type="datetimeFigureOut">
              <a:rPr lang="en-US" smtClean="0"/>
              <a:pPr/>
              <a:t>3/3/2024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8C2F6DE3-427F-4608-8007-4EBAE38814E9}" type="datetimeFigureOut">
              <a:rPr lang="en-US" smtClean="0"/>
              <a:pPr/>
              <a:t>3/3/2024</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1"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32"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8C2F6DE3-427F-4608-8007-4EBAE38814E9}" type="datetimeFigureOut">
              <a:rPr lang="en-US" smtClean="0"/>
              <a:pPr/>
              <a:t>3/3/2024</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8C2F6DE3-427F-4608-8007-4EBAE38814E9}" type="datetimeFigureOut">
              <a:rPr lang="en-US" smtClean="0"/>
              <a:pPr/>
              <a:t>3/3/2024</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8C2F6DE3-427F-4608-8007-4EBAE38814E9}" type="datetimeFigureOut">
              <a:rPr lang="en-US" smtClean="0"/>
              <a:pPr/>
              <a:t>3/3/2024</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5" y="273051"/>
            <a:ext cx="3008313" cy="1162051"/>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2"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8C2F6DE3-427F-4608-8007-4EBAE38814E9}" type="datetimeFigureOut">
              <a:rPr lang="en-US" smtClean="0"/>
              <a:pPr/>
              <a:t>3/3/2024</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3"/>
            <a:ext cx="5486400" cy="566739"/>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8C2F6DE3-427F-4608-8007-4EBAE38814E9}" type="datetimeFigureOut">
              <a:rPr lang="en-US" smtClean="0"/>
              <a:pPr/>
              <a:t>3/3/2024</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06660886-1075-4929-A409-4CAD9058D6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6DE3-427F-4608-8007-4EBAE38814E9}" type="datetimeFigureOut">
              <a:rPr lang="en-US" smtClean="0"/>
              <a:pPr/>
              <a:t>3/3/2024</a:t>
            </a:fld>
            <a:endParaRPr lang="en-US"/>
          </a:p>
        </p:txBody>
      </p:sp>
      <p:sp>
        <p:nvSpPr>
          <p:cNvPr id="5" name="Nơi giữ chỗ cho Chân trang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60886-1075-4929-A409-4CAD9058D6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mn-cs"/>
              </a:defRPr>
            </a:lvl1pPr>
          </a:lstStyle>
          <a:p>
            <a:pPr fontAlgn="base">
              <a:spcBef>
                <a:spcPct val="0"/>
              </a:spcBef>
              <a:spcAft>
                <a:spcPct val="0"/>
              </a:spcAft>
              <a:defRPr/>
            </a:pPr>
            <a:fld id="{2FDDFCF8-A385-491A-82AB-E80203564AC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552314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404813"/>
            <a:ext cx="8763000" cy="166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zh-CN" sz="3600" b="1" dirty="0" err="1">
                <a:solidFill>
                  <a:srgbClr val="FF0000"/>
                </a:solidFill>
                <a:latin typeface="HP001 4 hàng" panose="020B0603050302020204" pitchFamily="34" charset="0"/>
                <a:ea typeface="SimSun" panose="02010600030101010101" pitchFamily="2" charset="-122"/>
                <a:cs typeface="Arial" panose="020B0604020202020204" pitchFamily="34" charset="0"/>
              </a:rPr>
              <a:t>Thứ</a:t>
            </a:r>
            <a:r>
              <a:rPr lang="en-US" altLang="zh-CN" sz="3600" b="1" dirty="0">
                <a:solidFill>
                  <a:srgbClr val="FF0000"/>
                </a:solidFill>
                <a:latin typeface="HP001 4 hàng" panose="020B0603050302020204" pitchFamily="34" charset="0"/>
                <a:ea typeface="SimSun" panose="02010600030101010101" pitchFamily="2" charset="-122"/>
                <a:cs typeface="Arial" panose="020B0604020202020204" pitchFamily="34" charset="0"/>
              </a:rPr>
              <a:t>  </a:t>
            </a:r>
            <a:r>
              <a:rPr lang="en-US" altLang="zh-CN" sz="3600" b="1" dirty="0" err="1" smtClean="0">
                <a:solidFill>
                  <a:srgbClr val="FF0000"/>
                </a:solidFill>
                <a:latin typeface="HP001 4 hàng" panose="020B0603050302020204" pitchFamily="34" charset="0"/>
                <a:ea typeface="SimSun" panose="02010600030101010101" pitchFamily="2" charset="-122"/>
                <a:cs typeface="Arial" panose="020B0604020202020204" pitchFamily="34" charset="0"/>
              </a:rPr>
              <a:t>Sáu</a:t>
            </a:r>
            <a:r>
              <a:rPr lang="en-US" altLang="zh-CN" sz="3600" b="1" dirty="0" smtClean="0">
                <a:solidFill>
                  <a:srgbClr val="FF0000"/>
                </a:solidFill>
                <a:latin typeface="HP001 4 hàng" panose="020B0603050302020204" pitchFamily="34" charset="0"/>
                <a:ea typeface="SimSun" panose="02010600030101010101" pitchFamily="2" charset="-122"/>
                <a:cs typeface="Arial" panose="020B0604020202020204" pitchFamily="34" charset="0"/>
              </a:rPr>
              <a:t>,  </a:t>
            </a:r>
            <a:r>
              <a:rPr lang="en-US" altLang="zh-CN" sz="3600" b="1" dirty="0" err="1">
                <a:solidFill>
                  <a:srgbClr val="FF0000"/>
                </a:solidFill>
                <a:latin typeface="HP001 4 hàng" panose="020B0603050302020204" pitchFamily="34" charset="0"/>
                <a:ea typeface="SimSun" panose="02010600030101010101" pitchFamily="2" charset="-122"/>
                <a:cs typeface="Arial" panose="020B0604020202020204" pitchFamily="34" charset="0"/>
              </a:rPr>
              <a:t>ngày</a:t>
            </a:r>
            <a:r>
              <a:rPr lang="en-US" altLang="zh-CN" sz="3600" b="1" dirty="0">
                <a:solidFill>
                  <a:srgbClr val="FF0000"/>
                </a:solidFill>
                <a:latin typeface="HP001 4 hàng" panose="020B0603050302020204" pitchFamily="34" charset="0"/>
                <a:ea typeface="SimSun" panose="02010600030101010101" pitchFamily="2" charset="-122"/>
                <a:cs typeface="Arial" panose="020B0604020202020204" pitchFamily="34" charset="0"/>
              </a:rPr>
              <a:t> </a:t>
            </a:r>
            <a:r>
              <a:rPr lang="en-US" altLang="zh-CN" sz="3600" b="1" dirty="0" smtClean="0">
                <a:solidFill>
                  <a:srgbClr val="FF0000"/>
                </a:solidFill>
                <a:latin typeface="HP001 4 hàng" panose="020B0603050302020204" pitchFamily="34" charset="0"/>
                <a:ea typeface="SimSun" panose="02010600030101010101" pitchFamily="2" charset="-122"/>
                <a:cs typeface="Arial" panose="020B0604020202020204" pitchFamily="34" charset="0"/>
              </a:rPr>
              <a:t>15 </a:t>
            </a:r>
            <a:r>
              <a:rPr lang="en-US" altLang="zh-CN" sz="3600" b="1" dirty="0" err="1">
                <a:solidFill>
                  <a:srgbClr val="FF0000"/>
                </a:solidFill>
                <a:latin typeface="HP001 4 hàng" panose="020B0603050302020204" pitchFamily="34" charset="0"/>
                <a:ea typeface="SimSun" panose="02010600030101010101" pitchFamily="2" charset="-122"/>
                <a:cs typeface="Arial" panose="020B0604020202020204" pitchFamily="34" charset="0"/>
              </a:rPr>
              <a:t>tháng</a:t>
            </a:r>
            <a:r>
              <a:rPr lang="en-US" altLang="zh-CN" sz="3600" b="1" dirty="0">
                <a:solidFill>
                  <a:srgbClr val="FF0000"/>
                </a:solidFill>
                <a:latin typeface="HP001 4 hàng" panose="020B0603050302020204" pitchFamily="34" charset="0"/>
                <a:ea typeface="SimSun" panose="02010600030101010101" pitchFamily="2" charset="-122"/>
                <a:cs typeface="Arial" panose="020B0604020202020204" pitchFamily="34" charset="0"/>
              </a:rPr>
              <a:t> 3 </a:t>
            </a:r>
            <a:r>
              <a:rPr lang="en-US" altLang="zh-CN" sz="3600" b="1" dirty="0" err="1">
                <a:solidFill>
                  <a:srgbClr val="FF0000"/>
                </a:solidFill>
                <a:latin typeface="HP001 4 hàng" panose="020B0603050302020204" pitchFamily="34" charset="0"/>
                <a:ea typeface="SimSun" panose="02010600030101010101" pitchFamily="2" charset="-122"/>
                <a:cs typeface="Arial" panose="020B0604020202020204" pitchFamily="34" charset="0"/>
              </a:rPr>
              <a:t>năm</a:t>
            </a:r>
            <a:r>
              <a:rPr lang="en-US" altLang="zh-CN" sz="3600" b="1" dirty="0">
                <a:solidFill>
                  <a:srgbClr val="FF0000"/>
                </a:solidFill>
                <a:latin typeface="HP001 4 hàng" panose="020B0603050302020204" pitchFamily="34" charset="0"/>
                <a:ea typeface="SimSun" panose="02010600030101010101" pitchFamily="2" charset="-122"/>
                <a:cs typeface="Arial" panose="020B0604020202020204" pitchFamily="34" charset="0"/>
              </a:rPr>
              <a:t> 2024</a:t>
            </a:r>
          </a:p>
          <a:p>
            <a:pPr algn="ctr" eaLnBrk="1" hangingPunct="1">
              <a:spcBef>
                <a:spcPct val="0"/>
              </a:spcBef>
              <a:buFontTx/>
              <a:buNone/>
            </a:pPr>
            <a:r>
              <a:rPr lang="en-US" altLang="zh-CN" sz="3600" b="1" dirty="0" smtClean="0">
                <a:solidFill>
                  <a:srgbClr val="FF0000"/>
                </a:solidFill>
                <a:latin typeface="HP001 4 hàng" panose="020B0603050302020204" pitchFamily="34" charset="0"/>
                <a:ea typeface="SimSun" panose="02010600030101010101" pitchFamily="2" charset="-122"/>
                <a:cs typeface="Arial" panose="020B0604020202020204" pitchFamily="34" charset="0"/>
              </a:rPr>
              <a:t> </a:t>
            </a:r>
            <a:r>
              <a:rPr lang="en-US" altLang="zh-CN" sz="3600" b="1" u="sng" dirty="0" err="1" smtClean="0">
                <a:solidFill>
                  <a:srgbClr val="FF0000"/>
                </a:solidFill>
                <a:latin typeface="HP001 4 hàng" panose="020B0603050302020204" pitchFamily="34" charset="0"/>
                <a:ea typeface="SimSun" panose="02010600030101010101" pitchFamily="2" charset="-122"/>
                <a:cs typeface="Arial" panose="020B0604020202020204" pitchFamily="34" charset="0"/>
              </a:rPr>
              <a:t>Toán</a:t>
            </a:r>
            <a:endParaRPr lang="en-US" altLang="zh-CN" sz="3600" b="1" u="sng" dirty="0">
              <a:solidFill>
                <a:srgbClr val="FF0000"/>
              </a:solidFill>
              <a:latin typeface="HP001 4 hàng" panose="020B0603050302020204" pitchFamily="34" charset="0"/>
              <a:ea typeface="SimSun" panose="02010600030101010101" pitchFamily="2" charset="-122"/>
              <a:cs typeface="Arial" panose="020B0604020202020204" pitchFamily="34" charset="0"/>
            </a:endParaRPr>
          </a:p>
          <a:p>
            <a:pPr algn="ctr" eaLnBrk="1" hangingPunct="1">
              <a:spcBef>
                <a:spcPct val="0"/>
              </a:spcBef>
              <a:buFontTx/>
              <a:buNone/>
            </a:pPr>
            <a:r>
              <a:rPr lang="en-US" altLang="zh-CN" b="1" u="sng" dirty="0" err="1" smtClean="0">
                <a:solidFill>
                  <a:srgbClr val="FF0000"/>
                </a:solidFill>
                <a:latin typeface="HP001 4 hàng" panose="020B0603050302020204" pitchFamily="34" charset="0"/>
                <a:ea typeface="SimSun" panose="02010600030101010101" pitchFamily="2" charset="-122"/>
                <a:cs typeface="Arial" panose="020B0604020202020204" pitchFamily="34" charset="0"/>
              </a:rPr>
              <a:t>Tiết</a:t>
            </a:r>
            <a:r>
              <a:rPr lang="en-US" altLang="zh-CN" b="1" u="sng" dirty="0" smtClean="0">
                <a:solidFill>
                  <a:srgbClr val="FF0000"/>
                </a:solidFill>
                <a:latin typeface="HP001 4 hàng" panose="020B0603050302020204" pitchFamily="34" charset="0"/>
                <a:ea typeface="SimSun" panose="02010600030101010101" pitchFamily="2" charset="-122"/>
                <a:cs typeface="Arial" panose="020B0604020202020204" pitchFamily="34" charset="0"/>
              </a:rPr>
              <a:t> </a:t>
            </a:r>
            <a:r>
              <a:rPr lang="en-US" altLang="zh-CN" b="1" u="sng" dirty="0" smtClean="0">
                <a:solidFill>
                  <a:srgbClr val="FF0000"/>
                </a:solidFill>
                <a:latin typeface="HP001 4 hàng" panose="020B0603050302020204" pitchFamily="34" charset="0"/>
                <a:ea typeface="SimSun" panose="02010600030101010101" pitchFamily="2" charset="-122"/>
                <a:cs typeface="Arial" panose="020B0604020202020204" pitchFamily="34" charset="0"/>
              </a:rPr>
              <a:t>130:</a:t>
            </a:r>
            <a:r>
              <a:rPr lang="en-US" altLang="zh-CN" b="1" dirty="0" smtClean="0">
                <a:solidFill>
                  <a:srgbClr val="FF0000"/>
                </a:solidFill>
                <a:latin typeface="HP001 4 hàng" panose="020B0603050302020204" pitchFamily="34" charset="0"/>
                <a:ea typeface="SimSun" panose="02010600030101010101" pitchFamily="2" charset="-122"/>
                <a:cs typeface="Arial" panose="020B0604020202020204" pitchFamily="34" charset="0"/>
              </a:rPr>
              <a:t>  </a:t>
            </a:r>
            <a:r>
              <a:rPr lang="en-US" altLang="zh-CN" b="1" dirty="0" err="1" smtClean="0">
                <a:solidFill>
                  <a:srgbClr val="FF0000"/>
                </a:solidFill>
                <a:latin typeface="HP001 4 hàng" panose="020B0603050302020204" pitchFamily="34" charset="0"/>
                <a:ea typeface="SimSun" panose="02010600030101010101" pitchFamily="2" charset="-122"/>
                <a:cs typeface="Arial" panose="020B0604020202020204" pitchFamily="34" charset="0"/>
              </a:rPr>
              <a:t>Vận</a:t>
            </a:r>
            <a:r>
              <a:rPr lang="en-US" altLang="zh-CN" b="1" dirty="0" smtClean="0">
                <a:solidFill>
                  <a:srgbClr val="FF0000"/>
                </a:solidFill>
                <a:latin typeface="HP001 4 hàng" panose="020B0603050302020204" pitchFamily="34" charset="0"/>
                <a:ea typeface="SimSun" panose="02010600030101010101" pitchFamily="2" charset="-122"/>
                <a:cs typeface="Arial" panose="020B0604020202020204" pitchFamily="34" charset="0"/>
              </a:rPr>
              <a:t> </a:t>
            </a:r>
            <a:r>
              <a:rPr lang="en-US" altLang="zh-CN" b="1" dirty="0" err="1" smtClean="0">
                <a:solidFill>
                  <a:srgbClr val="FF0000"/>
                </a:solidFill>
                <a:latin typeface="HP001 4 hàng" panose="020B0603050302020204" pitchFamily="34" charset="0"/>
                <a:ea typeface="SimSun" panose="02010600030101010101" pitchFamily="2" charset="-122"/>
                <a:cs typeface="Arial" panose="020B0604020202020204" pitchFamily="34" charset="0"/>
              </a:rPr>
              <a:t>tốc</a:t>
            </a:r>
            <a:endParaRPr lang="en-US" altLang="zh-CN" b="1" dirty="0">
              <a:solidFill>
                <a:srgbClr val="FF0000"/>
              </a:solidFill>
              <a:latin typeface="HP001 4 hàng" panose="020B06030503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9781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762005"/>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838204" y="1396428"/>
            <a:ext cx="6452407" cy="830997"/>
          </a:xfrm>
          <a:prstGeom prst="rect">
            <a:avLst/>
          </a:prstGeom>
          <a:noFill/>
        </p:spPr>
        <p:txBody>
          <a:bodyPr wrap="none" rtlCol="0">
            <a:spAutoFit/>
          </a:bodyPr>
          <a:lstStyle/>
          <a:p>
            <a:pPr marL="342900" indent="-342900">
              <a:buFont typeface="Arial" charset="0"/>
              <a:buChar char="•"/>
            </a:pPr>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ô </a:t>
            </a:r>
            <a:r>
              <a:rPr lang="en-US" sz="2400" dirty="0" err="1" smtClean="0">
                <a:latin typeface="Times New Roman" pitchFamily="18" charset="0"/>
                <a:cs typeface="Times New Roman" pitchFamily="18" charset="0"/>
              </a:rPr>
              <a:t>tô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170           :          4          =          42,5 (km/</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716574" y="2819404"/>
            <a:ext cx="1874231" cy="830997"/>
          </a:xfrm>
          <a:prstGeom prst="rect">
            <a:avLst/>
          </a:prstGeom>
          <a:noFill/>
        </p:spPr>
        <p:txBody>
          <a:bodyPr wrap="none" rtlCol="0">
            <a:spAutoFit/>
          </a:bodyPr>
          <a:lstStyle/>
          <a:p>
            <a:pPr algn="ctr"/>
            <a:r>
              <a:rPr lang="en-US" sz="2400" dirty="0" err="1" smtClean="0">
                <a:latin typeface="Times New Roman" pitchFamily="18" charset="0"/>
                <a:cs typeface="Times New Roman" pitchFamily="18" charset="0"/>
              </a:rPr>
              <a:t>Quãng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endParaRPr lang="en-US" sz="2400" dirty="0" smtClean="0">
              <a:latin typeface="Times New Roman" pitchFamily="18" charset="0"/>
              <a:cs typeface="Times New Roman" pitchFamily="18" charset="0"/>
            </a:endParaRPr>
          </a:p>
          <a:p>
            <a:pPr algn="ctr"/>
            <a:r>
              <a:rPr lang="en-US" sz="2400" dirty="0" smtClean="0">
                <a:solidFill>
                  <a:srgbClr val="FF0000"/>
                </a:solidFill>
                <a:latin typeface="Times New Roman" pitchFamily="18" charset="0"/>
                <a:cs typeface="Times New Roman" pitchFamily="18" charset="0"/>
              </a:rPr>
              <a:t>(km)</a:t>
            </a:r>
            <a:endParaRPr lang="en-US" sz="2400" dirty="0">
              <a:solidFill>
                <a:srgbClr val="FF0000"/>
              </a:solidFill>
              <a:latin typeface="Times New Roman" pitchFamily="18" charset="0"/>
              <a:cs typeface="Times New Roman" pitchFamily="18" charset="0"/>
            </a:endParaRPr>
          </a:p>
        </p:txBody>
      </p:sp>
      <p:sp>
        <p:nvSpPr>
          <p:cNvPr id="7" name="TextBox 6"/>
          <p:cNvSpPr txBox="1"/>
          <p:nvPr/>
        </p:nvSpPr>
        <p:spPr>
          <a:xfrm>
            <a:off x="5334001" y="2819404"/>
            <a:ext cx="1269899" cy="830997"/>
          </a:xfrm>
          <a:prstGeom prst="rect">
            <a:avLst/>
          </a:prstGeom>
          <a:noFill/>
        </p:spPr>
        <p:txBody>
          <a:bodyPr wrap="none" rtlCol="0">
            <a:spAutoFit/>
          </a:bodyPr>
          <a:lstStyle/>
          <a:p>
            <a:pPr algn="ct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tốc</a:t>
            </a:r>
            <a:endParaRPr lang="en-US" sz="2400" dirty="0" smtClean="0">
              <a:latin typeface="Times New Roman" pitchFamily="18" charset="0"/>
              <a:cs typeface="Times New Roman" pitchFamily="18" charset="0"/>
            </a:endParaRPr>
          </a:p>
          <a:p>
            <a:pPr algn="ctr"/>
            <a:r>
              <a:rPr lang="en-US" sz="2400" dirty="0" smtClean="0">
                <a:solidFill>
                  <a:srgbClr val="FF0000"/>
                </a:solidFill>
                <a:latin typeface="Times New Roman" pitchFamily="18" charset="0"/>
                <a:cs typeface="Times New Roman" pitchFamily="18" charset="0"/>
              </a:rPr>
              <a:t>(km/</a:t>
            </a:r>
            <a:r>
              <a:rPr lang="en-US" sz="2400" dirty="0" err="1" smtClean="0">
                <a:solidFill>
                  <a:srgbClr val="FF0000"/>
                </a:solidFill>
                <a:latin typeface="Times New Roman" pitchFamily="18" charset="0"/>
                <a:cs typeface="Times New Roman" pitchFamily="18" charset="0"/>
              </a:rPr>
              <a:t>giờ</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2997251" y="2826332"/>
            <a:ext cx="1380507" cy="830997"/>
          </a:xfrm>
          <a:prstGeom prst="rect">
            <a:avLst/>
          </a:prstGeom>
          <a:noFill/>
        </p:spPr>
        <p:txBody>
          <a:bodyPr wrap="none" rtlCol="0">
            <a:spAutoFit/>
          </a:bodyPr>
          <a:lstStyle/>
          <a:p>
            <a:pPr algn="ct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endParaRPr lang="en-US" sz="2400" dirty="0" smtClean="0">
              <a:latin typeface="Times New Roman" pitchFamily="18" charset="0"/>
              <a:cs typeface="Times New Roman" pitchFamily="18" charset="0"/>
            </a:endParaRPr>
          </a:p>
          <a:p>
            <a:pPr algn="ct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giờ</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0" name="Down Arrow 9"/>
          <p:cNvSpPr/>
          <p:nvPr/>
        </p:nvSpPr>
        <p:spPr>
          <a:xfrm>
            <a:off x="1524000" y="2209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497005" y="2209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854649" y="2209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6" name="Horizontal Scroll 15"/>
          <p:cNvSpPr/>
          <p:nvPr/>
        </p:nvSpPr>
        <p:spPr>
          <a:xfrm>
            <a:off x="457200" y="4191002"/>
            <a:ext cx="8001000" cy="1094509"/>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tốc</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chia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endParaRPr lang="en-US" sz="2400" b="1" dirty="0">
              <a:latin typeface="Times New Roman" pitchFamily="18" charset="0"/>
              <a:cs typeface="Times New Roman" pitchFamily="18" charset="0"/>
            </a:endParaRPr>
          </a:p>
        </p:txBody>
      </p:sp>
      <p:sp>
        <p:nvSpPr>
          <p:cNvPr id="13" name="TextBox 12"/>
          <p:cNvSpPr txBox="1"/>
          <p:nvPr/>
        </p:nvSpPr>
        <p:spPr>
          <a:xfrm>
            <a:off x="381000" y="3810004"/>
            <a:ext cx="7315200" cy="461665"/>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E</a:t>
            </a:r>
            <a:r>
              <a:rPr lang="en-US" sz="2400" dirty="0" err="1" smtClean="0">
                <a:solidFill>
                  <a:srgbClr val="0070C0"/>
                </a:solidFill>
                <a:latin typeface="Times New Roman" pitchFamily="18" charset="0"/>
                <a:cs typeface="Times New Roman" pitchFamily="18" charset="0"/>
              </a:rPr>
              <a:t>m</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hãy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nêu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tính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một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chuyển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động</a:t>
            </a:r>
            <a:r>
              <a:rPr lang="en-US" sz="2400" dirty="0">
                <a:solidFill>
                  <a:srgbClr val="0070C0"/>
                </a:solidFill>
                <a:latin typeface="Times New Roman" pitchFamily="18" charset="0"/>
                <a:cs typeface="Times New Roman" pitchFamily="18" charset="0"/>
              </a:rPr>
              <a:t>?</a:t>
            </a:r>
          </a:p>
        </p:txBody>
      </p:sp>
      <p:sp>
        <p:nvSpPr>
          <p:cNvPr id="17" name="Oval 16"/>
          <p:cNvSpPr/>
          <p:nvPr/>
        </p:nvSpPr>
        <p:spPr>
          <a:xfrm>
            <a:off x="5105405" y="2750406"/>
            <a:ext cx="1803451" cy="98339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TextBox 17"/>
          <p:cNvSpPr txBox="1"/>
          <p:nvPr/>
        </p:nvSpPr>
        <p:spPr>
          <a:xfrm>
            <a:off x="685800" y="5100940"/>
            <a:ext cx="7315200" cy="584775"/>
          </a:xfrm>
          <a:prstGeom prst="rect">
            <a:avLst/>
          </a:prstGeom>
          <a:noFill/>
        </p:spPr>
        <p:txBody>
          <a:bodyPr wrap="square" rtlCol="0">
            <a:spAutoFit/>
          </a:bodyPr>
          <a:lstStyle/>
          <a:p>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v</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quãng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s</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a:t>
            </a:r>
            <a:r>
              <a:rPr lang="en-US" sz="2400" dirty="0" smtClean="0">
                <a:latin typeface="Times New Roman" pitchFamily="18" charset="0"/>
                <a:cs typeface="Times New Roman" pitchFamily="18" charset="0"/>
              </a:rPr>
              <a:t>, ta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p:txBody>
      </p:sp>
      <p:sp>
        <p:nvSpPr>
          <p:cNvPr id="19" name="TextBox 18"/>
          <p:cNvSpPr txBox="1"/>
          <p:nvPr/>
        </p:nvSpPr>
        <p:spPr>
          <a:xfrm>
            <a:off x="3501458" y="5715004"/>
            <a:ext cx="1752600" cy="6155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400" b="1" dirty="0">
                <a:solidFill>
                  <a:srgbClr val="FF0000"/>
                </a:solidFill>
                <a:latin typeface="Times New Roman" pitchFamily="18" charset="0"/>
                <a:cs typeface="Times New Roman" pitchFamily="18" charset="0"/>
              </a:rPr>
              <a:t>v</a:t>
            </a:r>
            <a:r>
              <a:rPr lang="en-US" sz="3400" b="1" dirty="0" smtClean="0">
                <a:solidFill>
                  <a:srgbClr val="FF0000"/>
                </a:solidFill>
                <a:latin typeface="Times New Roman" pitchFamily="18" charset="0"/>
                <a:cs typeface="Times New Roman" pitchFamily="18" charset="0"/>
              </a:rPr>
              <a:t> = s : t</a:t>
            </a:r>
            <a:endParaRPr lang="en-US" sz="3400" b="1" dirty="0">
              <a:solidFill>
                <a:srgbClr val="FF0000"/>
              </a:solidFill>
              <a:latin typeface="Times New Roman" pitchFamily="18" charset="0"/>
              <a:cs typeface="Times New Roman" pitchFamily="18" charset="0"/>
            </a:endParaRPr>
          </a:p>
        </p:txBody>
      </p:sp>
      <p:cxnSp>
        <p:nvCxnSpPr>
          <p:cNvPr id="21" name="Straight Connector 20"/>
          <p:cNvCxnSpPr/>
          <p:nvPr/>
        </p:nvCxnSpPr>
        <p:spPr>
          <a:xfrm>
            <a:off x="5499156" y="3650397"/>
            <a:ext cx="4444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070504" y="3657324"/>
            <a:ext cx="48270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72857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80">
                                          <p:stCondLst>
                                            <p:cond delay="0"/>
                                          </p:stCondLst>
                                        </p:cTn>
                                        <p:tgtEl>
                                          <p:spTgt spid="19"/>
                                        </p:tgtEl>
                                      </p:cBhvr>
                                    </p:animEffect>
                                    <p:anim calcmode="lin" valueType="num">
                                      <p:cBhvr>
                                        <p:cTn id="6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2" dur="26">
                                          <p:stCondLst>
                                            <p:cond delay="650"/>
                                          </p:stCondLst>
                                        </p:cTn>
                                        <p:tgtEl>
                                          <p:spTgt spid="19"/>
                                        </p:tgtEl>
                                      </p:cBhvr>
                                      <p:to x="100000" y="60000"/>
                                    </p:animScale>
                                    <p:animScale>
                                      <p:cBhvr>
                                        <p:cTn id="73" dur="166" decel="50000">
                                          <p:stCondLst>
                                            <p:cond delay="676"/>
                                          </p:stCondLst>
                                        </p:cTn>
                                        <p:tgtEl>
                                          <p:spTgt spid="19"/>
                                        </p:tgtEl>
                                      </p:cBhvr>
                                      <p:to x="100000" y="100000"/>
                                    </p:animScale>
                                    <p:animScale>
                                      <p:cBhvr>
                                        <p:cTn id="74" dur="26">
                                          <p:stCondLst>
                                            <p:cond delay="1312"/>
                                          </p:stCondLst>
                                        </p:cTn>
                                        <p:tgtEl>
                                          <p:spTgt spid="19"/>
                                        </p:tgtEl>
                                      </p:cBhvr>
                                      <p:to x="100000" y="80000"/>
                                    </p:animScale>
                                    <p:animScale>
                                      <p:cBhvr>
                                        <p:cTn id="75" dur="166" decel="50000">
                                          <p:stCondLst>
                                            <p:cond delay="1338"/>
                                          </p:stCondLst>
                                        </p:cTn>
                                        <p:tgtEl>
                                          <p:spTgt spid="19"/>
                                        </p:tgtEl>
                                      </p:cBhvr>
                                      <p:to x="100000" y="100000"/>
                                    </p:animScale>
                                    <p:animScale>
                                      <p:cBhvr>
                                        <p:cTn id="76" dur="26">
                                          <p:stCondLst>
                                            <p:cond delay="1642"/>
                                          </p:stCondLst>
                                        </p:cTn>
                                        <p:tgtEl>
                                          <p:spTgt spid="19"/>
                                        </p:tgtEl>
                                      </p:cBhvr>
                                      <p:to x="100000" y="90000"/>
                                    </p:animScale>
                                    <p:animScale>
                                      <p:cBhvr>
                                        <p:cTn id="77" dur="166" decel="50000">
                                          <p:stCondLst>
                                            <p:cond delay="1668"/>
                                          </p:stCondLst>
                                        </p:cTn>
                                        <p:tgtEl>
                                          <p:spTgt spid="19"/>
                                        </p:tgtEl>
                                      </p:cBhvr>
                                      <p:to x="100000" y="100000"/>
                                    </p:animScale>
                                    <p:animScale>
                                      <p:cBhvr>
                                        <p:cTn id="78" dur="26">
                                          <p:stCondLst>
                                            <p:cond delay="1808"/>
                                          </p:stCondLst>
                                        </p:cTn>
                                        <p:tgtEl>
                                          <p:spTgt spid="19"/>
                                        </p:tgtEl>
                                      </p:cBhvr>
                                      <p:to x="100000" y="95000"/>
                                    </p:animScale>
                                    <p:animScale>
                                      <p:cBhvr>
                                        <p:cTn id="79" dur="166" decel="50000">
                                          <p:stCondLst>
                                            <p:cond delay="1834"/>
                                          </p:stCondLst>
                                        </p:cTn>
                                        <p:tgtEl>
                                          <p:spTgt spid="19"/>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down)">
                                      <p:cBhvr>
                                        <p:cTn id="84" dur="580">
                                          <p:stCondLst>
                                            <p:cond delay="0"/>
                                          </p:stCondLst>
                                        </p:cTn>
                                        <p:tgtEl>
                                          <p:spTgt spid="21"/>
                                        </p:tgtEl>
                                      </p:cBhvr>
                                    </p:animEffect>
                                    <p:anim calcmode="lin" valueType="num">
                                      <p:cBhvr>
                                        <p:cTn id="8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0" dur="26">
                                          <p:stCondLst>
                                            <p:cond delay="650"/>
                                          </p:stCondLst>
                                        </p:cTn>
                                        <p:tgtEl>
                                          <p:spTgt spid="21"/>
                                        </p:tgtEl>
                                      </p:cBhvr>
                                      <p:to x="100000" y="60000"/>
                                    </p:animScale>
                                    <p:animScale>
                                      <p:cBhvr>
                                        <p:cTn id="91" dur="166" decel="50000">
                                          <p:stCondLst>
                                            <p:cond delay="676"/>
                                          </p:stCondLst>
                                        </p:cTn>
                                        <p:tgtEl>
                                          <p:spTgt spid="21"/>
                                        </p:tgtEl>
                                      </p:cBhvr>
                                      <p:to x="100000" y="100000"/>
                                    </p:animScale>
                                    <p:animScale>
                                      <p:cBhvr>
                                        <p:cTn id="92" dur="26">
                                          <p:stCondLst>
                                            <p:cond delay="1312"/>
                                          </p:stCondLst>
                                        </p:cTn>
                                        <p:tgtEl>
                                          <p:spTgt spid="21"/>
                                        </p:tgtEl>
                                      </p:cBhvr>
                                      <p:to x="100000" y="80000"/>
                                    </p:animScale>
                                    <p:animScale>
                                      <p:cBhvr>
                                        <p:cTn id="93" dur="166" decel="50000">
                                          <p:stCondLst>
                                            <p:cond delay="1338"/>
                                          </p:stCondLst>
                                        </p:cTn>
                                        <p:tgtEl>
                                          <p:spTgt spid="21"/>
                                        </p:tgtEl>
                                      </p:cBhvr>
                                      <p:to x="100000" y="100000"/>
                                    </p:animScale>
                                    <p:animScale>
                                      <p:cBhvr>
                                        <p:cTn id="94" dur="26">
                                          <p:stCondLst>
                                            <p:cond delay="1642"/>
                                          </p:stCondLst>
                                        </p:cTn>
                                        <p:tgtEl>
                                          <p:spTgt spid="21"/>
                                        </p:tgtEl>
                                      </p:cBhvr>
                                      <p:to x="100000" y="90000"/>
                                    </p:animScale>
                                    <p:animScale>
                                      <p:cBhvr>
                                        <p:cTn id="95" dur="166" decel="50000">
                                          <p:stCondLst>
                                            <p:cond delay="1668"/>
                                          </p:stCondLst>
                                        </p:cTn>
                                        <p:tgtEl>
                                          <p:spTgt spid="21"/>
                                        </p:tgtEl>
                                      </p:cBhvr>
                                      <p:to x="100000" y="100000"/>
                                    </p:animScale>
                                    <p:animScale>
                                      <p:cBhvr>
                                        <p:cTn id="96" dur="26">
                                          <p:stCondLst>
                                            <p:cond delay="1808"/>
                                          </p:stCondLst>
                                        </p:cTn>
                                        <p:tgtEl>
                                          <p:spTgt spid="21"/>
                                        </p:tgtEl>
                                      </p:cBhvr>
                                      <p:to x="100000" y="95000"/>
                                    </p:animScale>
                                    <p:animScale>
                                      <p:cBhvr>
                                        <p:cTn id="97" dur="166" decel="50000">
                                          <p:stCondLst>
                                            <p:cond delay="1834"/>
                                          </p:stCondLst>
                                        </p:cTn>
                                        <p:tgtEl>
                                          <p:spTgt spid="2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anim calcmode="lin" valueType="num">
                                      <p:cBhvr>
                                        <p:cTn id="103" dur="2000" fill="hold"/>
                                        <p:tgtEl>
                                          <p:spTgt spid="21"/>
                                        </p:tgtEl>
                                        <p:attrNameLst>
                                          <p:attrName>ppt_w</p:attrName>
                                        </p:attrNameLst>
                                      </p:cBhvr>
                                      <p:tavLst>
                                        <p:tav tm="0" fmla="#ppt_w*sin(2.5*pi*$)">
                                          <p:val>
                                            <p:fltVal val="0"/>
                                          </p:val>
                                        </p:tav>
                                        <p:tav tm="100000">
                                          <p:val>
                                            <p:fltVal val="1"/>
                                          </p:val>
                                        </p:tav>
                                      </p:tavLst>
                                    </p:anim>
                                    <p:anim calcmode="lin" valueType="num">
                                      <p:cBhvr>
                                        <p:cTn id="10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2000"/>
                                        <p:tgtEl>
                                          <p:spTgt spid="22"/>
                                        </p:tgtEl>
                                      </p:cBhvr>
                                    </p:animEffect>
                                    <p:anim calcmode="lin" valueType="num">
                                      <p:cBhvr>
                                        <p:cTn id="110" dur="2000" fill="hold"/>
                                        <p:tgtEl>
                                          <p:spTgt spid="22"/>
                                        </p:tgtEl>
                                        <p:attrNameLst>
                                          <p:attrName>ppt_w</p:attrName>
                                        </p:attrNameLst>
                                      </p:cBhvr>
                                      <p:tavLst>
                                        <p:tav tm="0" fmla="#ppt_w*sin(2.5*pi*$)">
                                          <p:val>
                                            <p:fltVal val="0"/>
                                          </p:val>
                                        </p:tav>
                                        <p:tav tm="100000">
                                          <p:val>
                                            <p:fltVal val="1"/>
                                          </p:val>
                                        </p:tav>
                                      </p:tavLst>
                                    </p:anim>
                                    <p:anim calcmode="lin" valueType="num">
                                      <p:cBhvr>
                                        <p:cTn id="11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1" animBg="1"/>
      <p:bldP spid="11" grpId="0" animBg="1"/>
      <p:bldP spid="12" grpId="0" animBg="1"/>
      <p:bldP spid="16" grpId="0" animBg="1"/>
      <p:bldP spid="13" grpId="0"/>
      <p:bldP spid="17"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1905000" y="1447800"/>
            <a:ext cx="7010400" cy="3429000"/>
          </a:xfrm>
          <a:prstGeom prst="cloud">
            <a:avLst/>
          </a:prstGeom>
          <a:ln w="28575">
            <a:prstDash val="sysDot"/>
          </a:ln>
          <a:effectLst>
            <a:outerShdw blurRad="50800" dist="38100" dir="2700000" algn="tl" rotWithShape="0">
              <a:prstClr val="black">
                <a:alpha val="40000"/>
              </a:prstClr>
            </a:outerShdw>
          </a:effectLst>
        </p:spPr>
        <p:style>
          <a:lnRef idx="2">
            <a:schemeClr val="accent1"/>
          </a:lnRef>
          <a:fillRef idx="1001">
            <a:schemeClr val="lt1"/>
          </a:fillRef>
          <a:effectRef idx="0">
            <a:schemeClr val="accent1"/>
          </a:effectRef>
          <a:fontRef idx="minor">
            <a:schemeClr val="dk1"/>
          </a:fontRef>
        </p:style>
        <p:txBody>
          <a:bodyPr rtlCol="0" anchor="ctr"/>
          <a:lstStyle/>
          <a:p>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a:t>
            </a:r>
          </a:p>
          <a:p>
            <a:pPr marL="457200" indent="-457200">
              <a:buAutoNum type="alphaLcParenR"/>
            </a:pP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p>
          <a:p>
            <a:pPr marL="457200" indent="-457200">
              <a:buAutoNum type="alphaLcParenR"/>
            </a:pP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p>
          <a:p>
            <a:pPr marL="457200" indent="-457200">
              <a:buAutoNum type="alphaLcParenR"/>
            </a:pP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p>
          <a:p>
            <a:pPr marL="457200" indent="-457200">
              <a:buAutoNum type="alphaLcParenR"/>
            </a:pP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ô </a:t>
            </a:r>
            <a:r>
              <a:rPr lang="en-US" sz="2400" dirty="0" err="1" smtClean="0">
                <a:latin typeface="Times New Roman" pitchFamily="18" charset="0"/>
                <a:cs typeface="Times New Roman" pitchFamily="18" charset="0"/>
              </a:rPr>
              <a:t>tô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p>
        </p:txBody>
      </p:sp>
      <p:sp>
        <p:nvSpPr>
          <p:cNvPr id="8" name="Cloud 7"/>
          <p:cNvSpPr/>
          <p:nvPr/>
        </p:nvSpPr>
        <p:spPr>
          <a:xfrm>
            <a:off x="2632364" y="4343400"/>
            <a:ext cx="5486400" cy="2362200"/>
          </a:xfrm>
          <a:prstGeom prst="cloud">
            <a:avLst/>
          </a:prstGeom>
          <a:ln w="19050">
            <a:prstDash val="sysDash"/>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r>
              <a:rPr lang="en-US" sz="2400" dirty="0" smtClean="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 </a:t>
            </a:r>
            <a:r>
              <a:rPr lang="en-US" sz="2400" dirty="0" smtClean="0">
                <a:latin typeface="Times New Roman" pitchFamily="18" charset="0"/>
                <a:cs typeface="Times New Roman" pitchFamily="18" charset="0"/>
              </a:rPr>
              <a:t>15 km/</a:t>
            </a:r>
            <a:r>
              <a:rPr lang="en-US" sz="2400" dirty="0" err="1" smtClean="0">
                <a:latin typeface="Times New Roman" pitchFamily="18" charset="0"/>
                <a:cs typeface="Times New Roman" pitchFamily="18" charset="0"/>
              </a:rPr>
              <a:t>giờ</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(2) </a:t>
            </a:r>
            <a:r>
              <a:rPr lang="en-US" sz="2400" dirty="0" smtClean="0">
                <a:latin typeface="Times New Roman" pitchFamily="18" charset="0"/>
                <a:cs typeface="Times New Roman" pitchFamily="18" charset="0"/>
              </a:rPr>
              <a:t>40 </a:t>
            </a:r>
            <a:r>
              <a:rPr lang="en-US" sz="2400" dirty="0">
                <a:latin typeface="Times New Roman" pitchFamily="18" charset="0"/>
                <a:cs typeface="Times New Roman" pitchFamily="18" charset="0"/>
              </a:rPr>
              <a:t>km/</a:t>
            </a:r>
            <a:r>
              <a:rPr lang="en-US" sz="2400" dirty="0" err="1">
                <a:latin typeface="Times New Roman" pitchFamily="18" charset="0"/>
                <a:cs typeface="Times New Roman" pitchFamily="18" charset="0"/>
              </a:rPr>
              <a:t>giờ</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(3) </a:t>
            </a:r>
            <a:r>
              <a:rPr lang="en-US" sz="2400" dirty="0" smtClean="0">
                <a:latin typeface="Times New Roman" pitchFamily="18" charset="0"/>
                <a:cs typeface="Times New Roman" pitchFamily="18" charset="0"/>
              </a:rPr>
              <a:t>5 </a:t>
            </a:r>
            <a:r>
              <a:rPr lang="en-US" sz="2400" dirty="0">
                <a:latin typeface="Times New Roman" pitchFamily="18" charset="0"/>
                <a:cs typeface="Times New Roman" pitchFamily="18" charset="0"/>
              </a:rPr>
              <a:t>km/</a:t>
            </a:r>
            <a:r>
              <a:rPr lang="en-US" sz="2400" dirty="0" err="1">
                <a:latin typeface="Times New Roman" pitchFamily="18" charset="0"/>
                <a:cs typeface="Times New Roman" pitchFamily="18" charset="0"/>
              </a:rPr>
              <a:t>giờ</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(4) </a:t>
            </a:r>
            <a:r>
              <a:rPr lang="en-US" sz="2400" dirty="0" smtClean="0">
                <a:latin typeface="Times New Roman" pitchFamily="18" charset="0"/>
                <a:cs typeface="Times New Roman" pitchFamily="18" charset="0"/>
              </a:rPr>
              <a:t>50 </a:t>
            </a:r>
            <a:r>
              <a:rPr lang="en-US" sz="2400" dirty="0">
                <a:latin typeface="Times New Roman" pitchFamily="18" charset="0"/>
                <a:cs typeface="Times New Roman" pitchFamily="18" charset="0"/>
              </a:rPr>
              <a:t>km/</a:t>
            </a:r>
            <a:r>
              <a:rPr lang="en-US" sz="2400" dirty="0" err="1">
                <a:latin typeface="Times New Roman" pitchFamily="18" charset="0"/>
                <a:cs typeface="Times New Roman" pitchFamily="18" charset="0"/>
              </a:rPr>
              <a:t>giờ</a:t>
            </a:r>
            <a:endParaRPr lang="en-US" sz="2400" dirty="0">
              <a:latin typeface="Times New Roman" pitchFamily="18" charset="0"/>
              <a:cs typeface="Times New Roman" pitchFamily="18" charset="0"/>
            </a:endParaRPr>
          </a:p>
          <a:p>
            <a:pPr marL="457200" indent="-457200" algn="ctr">
              <a:buAutoNum type="arabicParenBoth"/>
            </a:pPr>
            <a:endParaRPr lang="en-US" sz="2400" dirty="0">
              <a:latin typeface="Times New Roman" pitchFamily="18" charset="0"/>
              <a:cs typeface="Times New Roman" pitchFamily="18" charset="0"/>
            </a:endParaRPr>
          </a:p>
        </p:txBody>
      </p:sp>
      <p:sp>
        <p:nvSpPr>
          <p:cNvPr id="12" name="Wave 11"/>
          <p:cNvSpPr/>
          <p:nvPr/>
        </p:nvSpPr>
        <p:spPr>
          <a:xfrm>
            <a:off x="304800" y="685800"/>
            <a:ext cx="3048000" cy="11430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smtClean="0">
                <a:latin typeface="Times New Roman" pitchFamily="18" charset="0"/>
                <a:cs typeface="Times New Roman" pitchFamily="18" charset="0"/>
              </a:rPr>
              <a:t>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tốc</a:t>
            </a:r>
            <a:endParaRPr lang="en-US" sz="2800" b="1" dirty="0">
              <a:latin typeface="Times New Roman" pitchFamily="18" charset="0"/>
              <a:cs typeface="Times New Roman" pitchFamily="18" charset="0"/>
            </a:endParaRPr>
          </a:p>
        </p:txBody>
      </p:sp>
      <p:sp>
        <p:nvSpPr>
          <p:cNvPr id="14" name="TextBox 13"/>
          <p:cNvSpPr txBox="1"/>
          <p:nvPr/>
        </p:nvSpPr>
        <p:spPr>
          <a:xfrm>
            <a:off x="3200405" y="4819476"/>
            <a:ext cx="4343399" cy="1200329"/>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a:t>
            </a:r>
          </a:p>
        </p:txBody>
      </p:sp>
      <p:sp>
        <p:nvSpPr>
          <p:cNvPr id="15" name="TextBox 14"/>
          <p:cNvSpPr txBox="1"/>
          <p:nvPr/>
        </p:nvSpPr>
        <p:spPr>
          <a:xfrm>
            <a:off x="5999018" y="3576939"/>
            <a:ext cx="2306782"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(4) 50 km/</a:t>
            </a:r>
            <a:r>
              <a:rPr lang="en-US" sz="2400" b="1" dirty="0" err="1" smtClean="0">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sp>
        <p:nvSpPr>
          <p:cNvPr id="16" name="TextBox 15"/>
          <p:cNvSpPr txBox="1"/>
          <p:nvPr/>
        </p:nvSpPr>
        <p:spPr>
          <a:xfrm>
            <a:off x="2670464" y="5419640"/>
            <a:ext cx="609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solidFill>
                  <a:srgbClr val="FF0000"/>
                </a:solidFill>
                <a:latin typeface="Times New Roman" pitchFamily="18" charset="0"/>
                <a:cs typeface="Times New Roman" pitchFamily="18" charset="0"/>
              </a:rPr>
              <a:t>B</a:t>
            </a:r>
            <a:endParaRPr lang="en-US" sz="2400" b="1" dirty="0">
              <a:solidFill>
                <a:srgbClr val="FF0000"/>
              </a:solidFill>
              <a:latin typeface="Times New Roman" pitchFamily="18" charset="0"/>
              <a:cs typeface="Times New Roman" pitchFamily="18" charset="0"/>
            </a:endParaRPr>
          </a:p>
        </p:txBody>
      </p:sp>
      <p:sp>
        <p:nvSpPr>
          <p:cNvPr id="17" name="TextBox 16"/>
          <p:cNvSpPr txBox="1"/>
          <p:nvPr/>
        </p:nvSpPr>
        <p:spPr>
          <a:xfrm>
            <a:off x="5070764" y="1868136"/>
            <a:ext cx="609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solidFill>
                  <a:srgbClr val="FF0000"/>
                </a:solidFill>
                <a:latin typeface="Times New Roman" pitchFamily="18" charset="0"/>
                <a:cs typeface="Times New Roman" pitchFamily="18" charset="0"/>
              </a:rPr>
              <a:t>A</a:t>
            </a:r>
            <a:endParaRPr lang="en-US" sz="2400" b="1" dirty="0">
              <a:solidFill>
                <a:srgbClr val="FF0000"/>
              </a:solidFill>
              <a:latin typeface="Times New Roman" pitchFamily="18" charset="0"/>
              <a:cs typeface="Times New Roman" pitchFamily="18" charset="0"/>
            </a:endParaRPr>
          </a:p>
        </p:txBody>
      </p:sp>
      <p:sp>
        <p:nvSpPr>
          <p:cNvPr id="18" name="TextBox 17"/>
          <p:cNvSpPr txBox="1"/>
          <p:nvPr/>
        </p:nvSpPr>
        <p:spPr>
          <a:xfrm>
            <a:off x="6400800" y="3195940"/>
            <a:ext cx="2001982"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(2) 40 km/</a:t>
            </a:r>
            <a:r>
              <a:rPr lang="en-US" sz="2400" b="1" dirty="0" err="1" smtClean="0">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sp>
        <p:nvSpPr>
          <p:cNvPr id="19" name="TextBox 18"/>
          <p:cNvSpPr txBox="1"/>
          <p:nvPr/>
        </p:nvSpPr>
        <p:spPr>
          <a:xfrm>
            <a:off x="6324600" y="2814940"/>
            <a:ext cx="2154382"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(1) 15 km/</a:t>
            </a:r>
            <a:r>
              <a:rPr lang="en-US" sz="2400" b="1" dirty="0" err="1" smtClean="0">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sp>
        <p:nvSpPr>
          <p:cNvPr id="20" name="TextBox 19"/>
          <p:cNvSpPr txBox="1"/>
          <p:nvPr/>
        </p:nvSpPr>
        <p:spPr>
          <a:xfrm>
            <a:off x="5791200" y="2438404"/>
            <a:ext cx="23622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(3) 5km/</a:t>
            </a:r>
            <a:r>
              <a:rPr lang="en-US" sz="2400" b="1" dirty="0" err="1" smtClean="0">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72857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ircle(in)">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2" grpId="0" animBg="1"/>
      <p:bldP spid="14" grpId="0"/>
      <p:bldP spid="15" grpId="0"/>
      <p:bldP spid="16" grpId="0" animBg="1"/>
      <p:bldP spid="17" grpId="0" animBg="1"/>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2086" y="1145236"/>
            <a:ext cx="6468437" cy="461665"/>
          </a:xfrm>
          <a:prstGeom prst="rect">
            <a:avLst/>
          </a:prstGeom>
          <a:noFill/>
        </p:spPr>
        <p:txBody>
          <a:bodyPr wrap="none" rtlCol="0">
            <a:spAutoFit/>
          </a:bodyPr>
          <a:lstStyle/>
          <a:p>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p:txBody>
      </p:sp>
      <p:sp>
        <p:nvSpPr>
          <p:cNvPr id="6" name="Rounded Rectangle 5"/>
          <p:cNvSpPr/>
          <p:nvPr/>
        </p:nvSpPr>
        <p:spPr>
          <a:xfrm>
            <a:off x="440098" y="2209800"/>
            <a:ext cx="8322902" cy="2362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atinLnBrk="1"/>
            <a:r>
              <a:rPr lang="en-US" sz="2800" dirty="0" smtClean="0">
                <a:latin typeface="Times New Roman" pitchFamily="18" charset="0"/>
                <a:cs typeface="Times New Roman" pitchFamily="18" charset="0"/>
                <a:sym typeface="Wingdings"/>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km/</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 km/</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 m/</a:t>
            </a:r>
            <a:r>
              <a:rPr lang="en-US" sz="2800" dirty="0" err="1" smtClean="0">
                <a:solidFill>
                  <a:srgbClr val="FF0000"/>
                </a:solidFill>
                <a:latin typeface="Times New Roman" pitchFamily="18" charset="0"/>
                <a:cs typeface="Times New Roman" pitchFamily="18" charset="0"/>
              </a:rPr>
              <a:t>giây</a:t>
            </a:r>
            <a:r>
              <a:rPr lang="en-US" sz="2800" dirty="0" smtClean="0">
                <a:solidFill>
                  <a:srgbClr val="FF0000"/>
                </a:solidFill>
                <a:latin typeface="Times New Roman" pitchFamily="18" charset="0"/>
                <a:cs typeface="Times New Roman" pitchFamily="18" charset="0"/>
              </a:rPr>
              <a:t> , cm/</a:t>
            </a:r>
            <a:r>
              <a:rPr lang="en-US" sz="2800" dirty="0" err="1" smtClean="0">
                <a:solidFill>
                  <a:srgbClr val="FF0000"/>
                </a:solidFill>
                <a:latin typeface="Times New Roman" pitchFamily="18" charset="0"/>
                <a:cs typeface="Times New Roman" pitchFamily="18" charset="0"/>
              </a:rPr>
              <a:t>giây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72857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270577"/>
            <a:ext cx="80772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toán</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60m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10 </a:t>
            </a:r>
            <a:r>
              <a:rPr lang="en-US" sz="2800" dirty="0" err="1" smtClean="0">
                <a:latin typeface="Times New Roman" pitchFamily="18" charset="0"/>
                <a:cs typeface="Times New Roman" pitchFamily="18" charset="0"/>
              </a:rPr>
              <a:t>giây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0" name="TextBox 9"/>
          <p:cNvSpPr txBox="1"/>
          <p:nvPr/>
        </p:nvSpPr>
        <p:spPr>
          <a:xfrm>
            <a:off x="5791205" y="2609124"/>
            <a:ext cx="1219199" cy="461665"/>
          </a:xfrm>
          <a:prstGeom prst="rect">
            <a:avLst/>
          </a:prstGeom>
          <a:noFill/>
        </p:spPr>
        <p:txBody>
          <a:bodyPr wrap="square" rtlCol="0">
            <a:spAutoFit/>
          </a:bodyPr>
          <a:lstStyle/>
          <a:p>
            <a:r>
              <a:rPr lang="en-US" sz="2400" u="sng" dirty="0" err="1" smtClean="0">
                <a:latin typeface="Times New Roman" pitchFamily="18" charset="0"/>
                <a:cs typeface="Times New Roman" pitchFamily="18" charset="0"/>
              </a:rPr>
              <a:t>Bài</a:t>
            </a:r>
            <a:r>
              <a:rPr lang="en-US" sz="2400" u="sng" dirty="0" smtClean="0">
                <a:latin typeface="Times New Roman" pitchFamily="18" charset="0"/>
                <a:cs typeface="Times New Roman" pitchFamily="18" charset="0"/>
              </a:rPr>
              <a:t> </a:t>
            </a:r>
            <a:r>
              <a:rPr lang="en-US" sz="2400" u="sng" dirty="0" err="1" smtClean="0">
                <a:latin typeface="Times New Roman" pitchFamily="18" charset="0"/>
                <a:cs typeface="Times New Roman" pitchFamily="18" charset="0"/>
              </a:rPr>
              <a:t>giải</a:t>
            </a:r>
            <a:endParaRPr lang="en-US" sz="2400" u="sng" dirty="0">
              <a:latin typeface="Times New Roman" pitchFamily="18" charset="0"/>
              <a:cs typeface="Times New Roman" pitchFamily="18" charset="0"/>
            </a:endParaRPr>
          </a:p>
        </p:txBody>
      </p:sp>
      <p:sp>
        <p:nvSpPr>
          <p:cNvPr id="11" name="TextBox 10"/>
          <p:cNvSpPr txBox="1"/>
          <p:nvPr/>
        </p:nvSpPr>
        <p:spPr>
          <a:xfrm>
            <a:off x="1066800" y="2567560"/>
            <a:ext cx="1219199"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sp>
        <p:nvSpPr>
          <p:cNvPr id="13" name="TextBox 12"/>
          <p:cNvSpPr txBox="1"/>
          <p:nvPr/>
        </p:nvSpPr>
        <p:spPr>
          <a:xfrm>
            <a:off x="2305050" y="3206787"/>
            <a:ext cx="1962151" cy="138499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s   </a:t>
            </a:r>
            <a:r>
              <a:rPr lang="en-US" sz="2800" dirty="0" smtClean="0">
                <a:latin typeface="Times New Roman" pitchFamily="18" charset="0"/>
                <a:cs typeface="Times New Roman" pitchFamily="18" charset="0"/>
              </a:rPr>
              <a:t>:  60m  </a:t>
            </a:r>
          </a:p>
          <a:p>
            <a:r>
              <a:rPr lang="en-US" sz="2800" b="1" dirty="0" smtClean="0">
                <a:solidFill>
                  <a:srgbClr val="FF0000"/>
                </a:solidFill>
                <a:latin typeface="Times New Roman" pitchFamily="18" charset="0"/>
                <a:cs typeface="Times New Roman" pitchFamily="18" charset="0"/>
              </a:rPr>
              <a:t>t</a:t>
            </a:r>
            <a:r>
              <a:rPr lang="en-US" sz="2800" dirty="0" smtClean="0">
                <a:latin typeface="Times New Roman" pitchFamily="18" charset="0"/>
                <a:cs typeface="Times New Roman" pitchFamily="18" charset="0"/>
              </a:rPr>
              <a:t>  :  10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v</a:t>
            </a:r>
            <a:r>
              <a:rPr lang="en-US" sz="2800" dirty="0" smtClean="0">
                <a:latin typeface="Times New Roman" pitchFamily="18" charset="0"/>
                <a:cs typeface="Times New Roman" pitchFamily="18" charset="0"/>
              </a:rPr>
              <a:t>  : ?</a:t>
            </a:r>
          </a:p>
        </p:txBody>
      </p:sp>
      <p:sp>
        <p:nvSpPr>
          <p:cNvPr id="20" name="TextBox 19"/>
          <p:cNvSpPr txBox="1"/>
          <p:nvPr/>
        </p:nvSpPr>
        <p:spPr>
          <a:xfrm>
            <a:off x="381001" y="4585626"/>
            <a:ext cx="5115791" cy="830997"/>
          </a:xfrm>
          <a:prstGeom prst="rect">
            <a:avLst/>
          </a:prstGeom>
          <a:noFill/>
        </p:spPr>
        <p:txBody>
          <a:bodyPr wrap="square" rtlCol="0">
            <a:spAutoFit/>
          </a:bodyPr>
          <a:lstStyle/>
          <a:p>
            <a:endParaRPr lang="en-US" sz="2400" dirty="0" smtClean="0">
              <a:solidFill>
                <a:srgbClr val="0070C0"/>
              </a:solidFill>
              <a:latin typeface="Times New Roman" pitchFamily="18" charset="0"/>
              <a:cs typeface="Times New Roman" pitchFamily="18" charset="0"/>
            </a:endParaRPr>
          </a:p>
          <a:p>
            <a:r>
              <a:rPr lang="en-US" sz="2400" dirty="0" err="1" smtClean="0">
                <a:solidFill>
                  <a:srgbClr val="0070C0"/>
                </a:solidFill>
                <a:latin typeface="Times New Roman" pitchFamily="18" charset="0"/>
                <a:cs typeface="Times New Roman" pitchFamily="18" charset="0"/>
              </a:rPr>
              <a:t>Đơn</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toán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21" name="TextBox 20"/>
          <p:cNvSpPr txBox="1"/>
          <p:nvPr/>
        </p:nvSpPr>
        <p:spPr>
          <a:xfrm>
            <a:off x="381000" y="5473007"/>
            <a:ext cx="8686800" cy="892552"/>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Ngoài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km/</a:t>
            </a:r>
            <a:r>
              <a:rPr lang="en-US" sz="2400" dirty="0" err="1">
                <a:solidFill>
                  <a:srgbClr val="0070C0"/>
                </a:solidFill>
                <a:latin typeface="Times New Roman" pitchFamily="18" charset="0"/>
                <a:cs typeface="Times New Roman" pitchFamily="18" charset="0"/>
              </a:rPr>
              <a:t>giờ</a:t>
            </a:r>
            <a:r>
              <a:rPr lang="en-US" sz="2400" dirty="0">
                <a:solidFill>
                  <a:srgbClr val="0070C0"/>
                </a:solidFill>
                <a:latin typeface="Times New Roman" pitchFamily="18" charset="0"/>
                <a:cs typeface="Times New Roman" pitchFamily="18" charset="0"/>
              </a:rPr>
              <a:t>, m/</a:t>
            </a:r>
            <a:r>
              <a:rPr lang="en-US" sz="2400" dirty="0" err="1">
                <a:solidFill>
                  <a:srgbClr val="0070C0"/>
                </a:solidFill>
                <a:latin typeface="Times New Roman" pitchFamily="18" charset="0"/>
                <a:cs typeface="Times New Roman" pitchFamily="18" charset="0"/>
              </a:rPr>
              <a:t>giây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còn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được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tính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 ?</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solidFill>
                <a:srgbClr val="0070C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37990"/>
            <a:ext cx="2133599" cy="18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857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3"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270577"/>
            <a:ext cx="80772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toán</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60m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10 </a:t>
            </a:r>
            <a:r>
              <a:rPr lang="en-US" sz="2800" dirty="0" err="1" smtClean="0">
                <a:latin typeface="Times New Roman" pitchFamily="18" charset="0"/>
                <a:cs typeface="Times New Roman" pitchFamily="18" charset="0"/>
              </a:rPr>
              <a:t>giây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pSp>
        <p:nvGrpSpPr>
          <p:cNvPr id="15" name="Group 14"/>
          <p:cNvGrpSpPr/>
          <p:nvPr/>
        </p:nvGrpSpPr>
        <p:grpSpPr>
          <a:xfrm>
            <a:off x="4267200" y="2798390"/>
            <a:ext cx="4800600" cy="1926012"/>
            <a:chOff x="4267200" y="2798388"/>
            <a:chExt cx="4800600" cy="1926012"/>
          </a:xfrm>
        </p:grpSpPr>
        <p:cxnSp>
          <p:nvCxnSpPr>
            <p:cNvPr id="7" name="Straight Connector 6"/>
            <p:cNvCxnSpPr/>
            <p:nvPr/>
          </p:nvCxnSpPr>
          <p:spPr>
            <a:xfrm>
              <a:off x="4267200" y="2798388"/>
              <a:ext cx="0" cy="19050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267200" y="4724400"/>
              <a:ext cx="4800600" cy="0"/>
            </a:xfrm>
            <a:prstGeom prst="line">
              <a:avLst/>
            </a:prstGeom>
          </p:spPr>
          <p:style>
            <a:lnRef idx="2">
              <a:schemeClr val="dk1"/>
            </a:lnRef>
            <a:fillRef idx="0">
              <a:schemeClr val="dk1"/>
            </a:fillRef>
            <a:effectRef idx="1">
              <a:schemeClr val="dk1"/>
            </a:effectRef>
            <a:fontRef idx="minor">
              <a:schemeClr val="tx1"/>
            </a:fontRef>
          </p:style>
        </p:cxnSp>
      </p:grpSp>
      <p:sp>
        <p:nvSpPr>
          <p:cNvPr id="10" name="TextBox 9"/>
          <p:cNvSpPr txBox="1"/>
          <p:nvPr/>
        </p:nvSpPr>
        <p:spPr>
          <a:xfrm>
            <a:off x="5791205" y="2609124"/>
            <a:ext cx="1219199" cy="461665"/>
          </a:xfrm>
          <a:prstGeom prst="rect">
            <a:avLst/>
          </a:prstGeom>
          <a:noFill/>
        </p:spPr>
        <p:txBody>
          <a:bodyPr wrap="square" rtlCol="0">
            <a:spAutoFit/>
          </a:bodyPr>
          <a:lstStyle/>
          <a:p>
            <a:r>
              <a:rPr lang="en-US" sz="2400" u="sng" dirty="0" err="1" smtClean="0">
                <a:latin typeface="Times New Roman" pitchFamily="18" charset="0"/>
                <a:cs typeface="Times New Roman" pitchFamily="18" charset="0"/>
              </a:rPr>
              <a:t>Bài</a:t>
            </a:r>
            <a:r>
              <a:rPr lang="en-US" sz="2400" u="sng" dirty="0" smtClean="0">
                <a:latin typeface="Times New Roman" pitchFamily="18" charset="0"/>
                <a:cs typeface="Times New Roman" pitchFamily="18" charset="0"/>
              </a:rPr>
              <a:t> </a:t>
            </a:r>
            <a:r>
              <a:rPr lang="en-US" sz="2400" u="sng" dirty="0" err="1" smtClean="0">
                <a:latin typeface="Times New Roman" pitchFamily="18" charset="0"/>
                <a:cs typeface="Times New Roman" pitchFamily="18" charset="0"/>
              </a:rPr>
              <a:t>giải</a:t>
            </a:r>
            <a:endParaRPr lang="en-US" sz="2400" u="sng" dirty="0">
              <a:latin typeface="Times New Roman" pitchFamily="18" charset="0"/>
              <a:cs typeface="Times New Roman" pitchFamily="18" charset="0"/>
            </a:endParaRPr>
          </a:p>
        </p:txBody>
      </p:sp>
      <p:sp>
        <p:nvSpPr>
          <p:cNvPr id="11" name="TextBox 10"/>
          <p:cNvSpPr txBox="1"/>
          <p:nvPr/>
        </p:nvSpPr>
        <p:spPr>
          <a:xfrm>
            <a:off x="1066800" y="2567560"/>
            <a:ext cx="1219199"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sp>
        <p:nvSpPr>
          <p:cNvPr id="12" name="TextBox 11"/>
          <p:cNvSpPr txBox="1"/>
          <p:nvPr/>
        </p:nvSpPr>
        <p:spPr>
          <a:xfrm>
            <a:off x="4658596" y="3292964"/>
            <a:ext cx="3877986" cy="1200329"/>
          </a:xfrm>
          <a:prstGeom prst="rect">
            <a:avLst/>
          </a:prstGeom>
          <a:noFill/>
        </p:spPr>
        <p:txBody>
          <a:bodyPr wrap="none" rtlCol="0">
            <a:spAutoFit/>
          </a:bodyPr>
          <a:lstStyle/>
          <a:p>
            <a:pPr algn="ct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60 : 10 = 6 (m/</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u="sng" dirty="0" err="1">
                <a:latin typeface="Times New Roman" pitchFamily="18" charset="0"/>
                <a:cs typeface="Times New Roman" pitchFamily="18" charset="0"/>
              </a:rPr>
              <a:t>Đáp</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số</a:t>
            </a:r>
            <a:r>
              <a:rPr lang="en-US" sz="2400" dirty="0">
                <a:latin typeface="Times New Roman" pitchFamily="18" charset="0"/>
                <a:cs typeface="Times New Roman" pitchFamily="18" charset="0"/>
              </a:rPr>
              <a:t>: 6 m/</a:t>
            </a:r>
            <a:r>
              <a:rPr lang="en-US" sz="2400" dirty="0" err="1">
                <a:latin typeface="Times New Roman" pitchFamily="18" charset="0"/>
                <a:cs typeface="Times New Roman" pitchFamily="18" charset="0"/>
              </a:rPr>
              <a:t>giây</a:t>
            </a:r>
            <a:endParaRPr lang="en-US" sz="2400" dirty="0">
              <a:latin typeface="Times New Roman" pitchFamily="18" charset="0"/>
              <a:cs typeface="Times New Roman" pitchFamily="18" charset="0"/>
            </a:endParaRPr>
          </a:p>
        </p:txBody>
      </p:sp>
      <p:sp>
        <p:nvSpPr>
          <p:cNvPr id="13" name="TextBox 12"/>
          <p:cNvSpPr txBox="1"/>
          <p:nvPr/>
        </p:nvSpPr>
        <p:spPr>
          <a:xfrm>
            <a:off x="2057401" y="3206787"/>
            <a:ext cx="2053940" cy="138499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s   </a:t>
            </a:r>
            <a:r>
              <a:rPr lang="en-US" sz="2800" dirty="0" smtClean="0">
                <a:latin typeface="Times New Roman" pitchFamily="18" charset="0"/>
                <a:cs typeface="Times New Roman" pitchFamily="18" charset="0"/>
              </a:rPr>
              <a:t>:  60m  </a:t>
            </a:r>
          </a:p>
          <a:p>
            <a:r>
              <a:rPr lang="en-US" sz="2800" b="1" dirty="0" smtClean="0">
                <a:solidFill>
                  <a:srgbClr val="FF0000"/>
                </a:solidFill>
                <a:latin typeface="Times New Roman" pitchFamily="18" charset="0"/>
                <a:cs typeface="Times New Roman" pitchFamily="18" charset="0"/>
              </a:rPr>
              <a:t>t</a:t>
            </a:r>
            <a:r>
              <a:rPr lang="en-US" sz="2800" dirty="0" smtClean="0">
                <a:latin typeface="Times New Roman" pitchFamily="18" charset="0"/>
                <a:cs typeface="Times New Roman" pitchFamily="18" charset="0"/>
              </a:rPr>
              <a:t>  :  10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v</a:t>
            </a:r>
            <a:r>
              <a:rPr lang="en-US" sz="2800" dirty="0" smtClean="0">
                <a:latin typeface="Times New Roman" pitchFamily="18" charset="0"/>
                <a:cs typeface="Times New Roman" pitchFamily="18" charset="0"/>
              </a:rPr>
              <a:t>  : ?</a:t>
            </a:r>
          </a:p>
        </p:txBody>
      </p:sp>
      <p:sp>
        <p:nvSpPr>
          <p:cNvPr id="19" name="Oval 18"/>
          <p:cNvSpPr/>
          <p:nvPr/>
        </p:nvSpPr>
        <p:spPr>
          <a:xfrm>
            <a:off x="6767945" y="3976024"/>
            <a:ext cx="1219200"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381001" y="4585626"/>
            <a:ext cx="5115791" cy="830997"/>
          </a:xfrm>
          <a:prstGeom prst="rect">
            <a:avLst/>
          </a:prstGeom>
          <a:noFill/>
        </p:spPr>
        <p:txBody>
          <a:bodyPr wrap="square" rtlCol="0">
            <a:spAutoFit/>
          </a:bodyPr>
          <a:lstStyle/>
          <a:p>
            <a:endParaRPr lang="en-US" sz="2400" dirty="0" smtClean="0">
              <a:solidFill>
                <a:srgbClr val="0070C0"/>
              </a:solidFill>
              <a:latin typeface="Times New Roman" pitchFamily="18" charset="0"/>
              <a:cs typeface="Times New Roman" pitchFamily="18" charset="0"/>
            </a:endParaRPr>
          </a:p>
          <a:p>
            <a:r>
              <a:rPr lang="en-US" sz="2400" dirty="0" err="1" smtClean="0">
                <a:solidFill>
                  <a:srgbClr val="0070C0"/>
                </a:solidFill>
                <a:latin typeface="Times New Roman" pitchFamily="18" charset="0"/>
                <a:cs typeface="Times New Roman" pitchFamily="18" charset="0"/>
              </a:rPr>
              <a:t>Đơn</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toán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21" name="TextBox 20"/>
          <p:cNvSpPr txBox="1"/>
          <p:nvPr/>
        </p:nvSpPr>
        <p:spPr>
          <a:xfrm>
            <a:off x="381000" y="5473007"/>
            <a:ext cx="8686800" cy="892552"/>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Ngoài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km/</a:t>
            </a:r>
            <a:r>
              <a:rPr lang="en-US" sz="2400" dirty="0" err="1">
                <a:solidFill>
                  <a:srgbClr val="0070C0"/>
                </a:solidFill>
                <a:latin typeface="Times New Roman" pitchFamily="18" charset="0"/>
                <a:cs typeface="Times New Roman" pitchFamily="18" charset="0"/>
              </a:rPr>
              <a:t>giờ</a:t>
            </a:r>
            <a:r>
              <a:rPr lang="en-US" sz="2400" dirty="0">
                <a:solidFill>
                  <a:srgbClr val="0070C0"/>
                </a:solidFill>
                <a:latin typeface="Times New Roman" pitchFamily="18" charset="0"/>
                <a:cs typeface="Times New Roman" pitchFamily="18" charset="0"/>
              </a:rPr>
              <a:t>, m/</a:t>
            </a:r>
            <a:r>
              <a:rPr lang="en-US" sz="2400" dirty="0" err="1">
                <a:solidFill>
                  <a:srgbClr val="0070C0"/>
                </a:solidFill>
                <a:latin typeface="Times New Roman" pitchFamily="18" charset="0"/>
                <a:cs typeface="Times New Roman" pitchFamily="18" charset="0"/>
              </a:rPr>
              <a:t>giây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còn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được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tính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 ?</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74534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ppt_w</p:attrName>
                                        </p:attrNameLst>
                                      </p:cBhvr>
                                      <p:tavLst>
                                        <p:tav tm="0" fmla="#ppt_w*sin(2.5*pi*$)">
                                          <p:val>
                                            <p:fltVal val="0"/>
                                          </p:val>
                                        </p:tav>
                                        <p:tav tm="100000">
                                          <p:val>
                                            <p:fltVal val="1"/>
                                          </p:val>
                                        </p:tav>
                                      </p:tavLst>
                                    </p:anim>
                                    <p:anim calcmode="lin" valueType="num">
                                      <p:cBhvr>
                                        <p:cTn id="3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anim calcmode="lin" valueType="num">
                                      <p:cBhvr>
                                        <p:cTn id="41" dur="2000" fill="hold"/>
                                        <p:tgtEl>
                                          <p:spTgt spid="19"/>
                                        </p:tgtEl>
                                        <p:attrNameLst>
                                          <p:attrName>ppt_w</p:attrName>
                                        </p:attrNameLst>
                                      </p:cBhvr>
                                      <p:tavLst>
                                        <p:tav tm="0" fmla="#ppt_w*sin(2.5*pi*$)">
                                          <p:val>
                                            <p:fltVal val="0"/>
                                          </p:val>
                                        </p:tav>
                                        <p:tav tm="100000">
                                          <p:val>
                                            <p:fltVal val="1"/>
                                          </p:val>
                                        </p:tav>
                                      </p:tavLst>
                                    </p:anim>
                                    <p:anim calcmode="lin" valueType="num">
                                      <p:cBhvr>
                                        <p:cTn id="4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19"/>
                                        </p:tgtEl>
                                        <p:attrNameLst>
                                          <p:attrName>r</p:attrName>
                                        </p:attrNameLst>
                                      </p:cBhvr>
                                    </p:animRot>
                                    <p:animRot by="-240000">
                                      <p:cBhvr>
                                        <p:cTn id="47" dur="200" fill="hold">
                                          <p:stCondLst>
                                            <p:cond delay="200"/>
                                          </p:stCondLst>
                                        </p:cTn>
                                        <p:tgtEl>
                                          <p:spTgt spid="19"/>
                                        </p:tgtEl>
                                        <p:attrNameLst>
                                          <p:attrName>r</p:attrName>
                                        </p:attrNameLst>
                                      </p:cBhvr>
                                    </p:animRot>
                                    <p:animRot by="240000">
                                      <p:cBhvr>
                                        <p:cTn id="48" dur="200" fill="hold">
                                          <p:stCondLst>
                                            <p:cond delay="400"/>
                                          </p:stCondLst>
                                        </p:cTn>
                                        <p:tgtEl>
                                          <p:spTgt spid="19"/>
                                        </p:tgtEl>
                                        <p:attrNameLst>
                                          <p:attrName>r</p:attrName>
                                        </p:attrNameLst>
                                      </p:cBhvr>
                                    </p:animRot>
                                    <p:animRot by="-240000">
                                      <p:cBhvr>
                                        <p:cTn id="49" dur="200" fill="hold">
                                          <p:stCondLst>
                                            <p:cond delay="600"/>
                                          </p:stCondLst>
                                        </p:cTn>
                                        <p:tgtEl>
                                          <p:spTgt spid="19"/>
                                        </p:tgtEl>
                                        <p:attrNameLst>
                                          <p:attrName>r</p:attrName>
                                        </p:attrNameLst>
                                      </p:cBhvr>
                                    </p:animRot>
                                    <p:animRot by="120000">
                                      <p:cBhvr>
                                        <p:cTn id="50" dur="200" fill="hold">
                                          <p:stCondLst>
                                            <p:cond delay="800"/>
                                          </p:stCondLst>
                                        </p:cTn>
                                        <p:tgtEl>
                                          <p:spTgt spid="19"/>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9" grpId="0" animBg="1"/>
      <p:bldP spid="19" grpId="1"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762005"/>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7" name="Rounded Rectangle 6"/>
          <p:cNvSpPr/>
          <p:nvPr/>
        </p:nvSpPr>
        <p:spPr>
          <a:xfrm>
            <a:off x="228600" y="1600200"/>
            <a:ext cx="8763000" cy="4495800"/>
          </a:xfrm>
          <a:prstGeom prst="roundRect">
            <a:avLst/>
          </a:prstGeom>
        </p:spPr>
        <p:style>
          <a:lnRef idx="2">
            <a:schemeClr val="accent5"/>
          </a:lnRef>
          <a:fillRef idx="1001">
            <a:schemeClr val="lt2"/>
          </a:fillRef>
          <a:effectRef idx="0">
            <a:schemeClr val="accent5"/>
          </a:effectRef>
          <a:fontRef idx="minor">
            <a:schemeClr val="dk1"/>
          </a:fontRef>
        </p:style>
        <p:txBody>
          <a:bodyPr rtlCol="0" anchor="ctr"/>
          <a:lstStyle/>
          <a:p>
            <a:pPr marL="342900" indent="-342900">
              <a:buFont typeface="Wingdings"/>
              <a:buChar char="R"/>
            </a:pPr>
            <a:r>
              <a:rPr lang="en-US" sz="2400" b="1" dirty="0" err="1" smtClean="0">
                <a:latin typeface="Times New Roman" pitchFamily="18" charset="0"/>
                <a:cs typeface="Times New Roman" pitchFamily="18" charset="0"/>
              </a:rPr>
              <a:t>Muốn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tốc</a:t>
            </a:r>
            <a:r>
              <a:rPr lang="en-US" sz="2400" b="1" dirty="0" smtClean="0">
                <a:latin typeface="Times New Roman" pitchFamily="18" charset="0"/>
                <a:cs typeface="Times New Roman" pitchFamily="18" charset="0"/>
              </a:rPr>
              <a:t> ta </a:t>
            </a:r>
            <a:r>
              <a:rPr lang="en-US" sz="2400" b="1" dirty="0" err="1" smtClean="0">
                <a:latin typeface="Times New Roman" pitchFamily="18" charset="0"/>
                <a:cs typeface="Times New Roman" pitchFamily="18" charset="0"/>
              </a:rPr>
              <a:t>lấy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r>
              <a:rPr lang="en-US" sz="2400" b="1" dirty="0" smtClean="0">
                <a:latin typeface="Times New Roman" pitchFamily="18" charset="0"/>
                <a:cs typeface="Times New Roman" pitchFamily="18" charset="0"/>
              </a:rPr>
              <a:t> chia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gian</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sym typeface="Wingdings"/>
              </a:rPr>
              <a:t></a:t>
            </a:r>
            <a:r>
              <a:rPr lang="en-US" sz="2400" dirty="0" err="1" smtClean="0">
                <a:latin typeface="Times New Roman" pitchFamily="18" charset="0"/>
                <a:cs typeface="Times New Roman" pitchFamily="18" charset="0"/>
              </a:rPr>
              <a:t>Gọi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v</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có</a:t>
            </a:r>
            <a:r>
              <a:rPr lang="en-US" sz="2400"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sz="2400" dirty="0">
                <a:latin typeface="Times New Roman" pitchFamily="18" charset="0"/>
                <a:cs typeface="Times New Roman" pitchFamily="18" charset="0"/>
                <a:sym typeface="Wingdings"/>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km/</a:t>
            </a:r>
            <a:r>
              <a:rPr lang="en-US" sz="2400" dirty="0" err="1">
                <a:solidFill>
                  <a:srgbClr val="FF0000"/>
                </a:solidFill>
                <a:latin typeface="Times New Roman" pitchFamily="18" charset="0"/>
                <a:cs typeface="Times New Roman" pitchFamily="18" charset="0"/>
              </a:rPr>
              <a:t>giờ</a:t>
            </a:r>
            <a:r>
              <a:rPr lang="en-US" sz="2400" dirty="0">
                <a:solidFill>
                  <a:srgbClr val="FF0000"/>
                </a:solidFill>
                <a:latin typeface="Times New Roman" pitchFamily="18" charset="0"/>
                <a:cs typeface="Times New Roman" pitchFamily="18" charset="0"/>
              </a:rPr>
              <a:t> , km/</a:t>
            </a:r>
            <a:r>
              <a:rPr lang="en-US" sz="2400" dirty="0" err="1">
                <a:solidFill>
                  <a:srgbClr val="FF0000"/>
                </a:solidFill>
                <a:latin typeface="Times New Roman" pitchFamily="18" charset="0"/>
                <a:cs typeface="Times New Roman" pitchFamily="18" charset="0"/>
              </a:rPr>
              <a:t>phút</a:t>
            </a:r>
            <a:r>
              <a:rPr lang="en-US" sz="2400" dirty="0">
                <a:solidFill>
                  <a:srgbClr val="FF0000"/>
                </a:solidFill>
                <a:latin typeface="Times New Roman" pitchFamily="18" charset="0"/>
                <a:cs typeface="Times New Roman" pitchFamily="18" charset="0"/>
              </a:rPr>
              <a:t> , m/</a:t>
            </a:r>
            <a:r>
              <a:rPr lang="en-US" sz="2400" dirty="0" err="1">
                <a:solidFill>
                  <a:srgbClr val="FF0000"/>
                </a:solidFill>
                <a:latin typeface="Times New Roman" pitchFamily="18" charset="0"/>
                <a:cs typeface="Times New Roman" pitchFamily="18" charset="0"/>
              </a:rPr>
              <a:t>giây</a:t>
            </a:r>
            <a:r>
              <a:rPr lang="en-US" sz="2400" dirty="0">
                <a:solidFill>
                  <a:srgbClr val="FF0000"/>
                </a:solidFill>
                <a:latin typeface="Times New Roman" pitchFamily="18" charset="0"/>
                <a:cs typeface="Times New Roman" pitchFamily="18" charset="0"/>
              </a:rPr>
              <a:t> , cm/</a:t>
            </a:r>
            <a:r>
              <a:rPr lang="en-US" sz="2400" dirty="0" err="1">
                <a:solidFill>
                  <a:srgbClr val="FF0000"/>
                </a:solidFill>
                <a:latin typeface="Times New Roman" pitchFamily="18" charset="0"/>
                <a:cs typeface="Times New Roman" pitchFamily="18" charset="0"/>
              </a:rPr>
              <a:t>giây</a:t>
            </a:r>
            <a:r>
              <a:rPr lang="en-US" sz="2400" dirty="0">
                <a:latin typeface="Times New Roman" pitchFamily="18" charset="0"/>
                <a:cs typeface="Times New Roman" pitchFamily="18" charset="0"/>
              </a:rPr>
              <a:t>…</a:t>
            </a:r>
          </a:p>
          <a:p>
            <a:endParaRPr lang="en-US" sz="2400" b="1" dirty="0">
              <a:latin typeface="Times New Roman" pitchFamily="18" charset="0"/>
              <a:cs typeface="Times New Roman" pitchFamily="18" charset="0"/>
            </a:endParaRPr>
          </a:p>
        </p:txBody>
      </p:sp>
      <p:sp>
        <p:nvSpPr>
          <p:cNvPr id="10" name="TextBox 9"/>
          <p:cNvSpPr txBox="1"/>
          <p:nvPr/>
        </p:nvSpPr>
        <p:spPr>
          <a:xfrm>
            <a:off x="3200400" y="3284992"/>
            <a:ext cx="1752600" cy="6155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400" b="1" dirty="0">
                <a:solidFill>
                  <a:srgbClr val="FF0000"/>
                </a:solidFill>
                <a:latin typeface="Times New Roman" pitchFamily="18" charset="0"/>
                <a:cs typeface="Times New Roman" pitchFamily="18" charset="0"/>
              </a:rPr>
              <a:t>v</a:t>
            </a:r>
            <a:r>
              <a:rPr lang="en-US" sz="3400" b="1" dirty="0" smtClean="0">
                <a:solidFill>
                  <a:srgbClr val="FF0000"/>
                </a:solidFill>
                <a:latin typeface="Times New Roman" pitchFamily="18" charset="0"/>
                <a:cs typeface="Times New Roman" pitchFamily="18" charset="0"/>
              </a:rPr>
              <a:t> = s : 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72857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457200"/>
          </a:xfrm>
        </p:spPr>
        <p:txBody>
          <a:bodyPr>
            <a:normAutofit fontScale="90000"/>
          </a:bodyPr>
          <a:lstStyle/>
          <a:p>
            <a:r>
              <a:rPr lang="en-US" sz="2800" u="sng" dirty="0" err="1" smtClean="0">
                <a:latin typeface="Times New Roman" pitchFamily="18" charset="0"/>
                <a:cs typeface="Times New Roman" pitchFamily="18" charset="0"/>
              </a:rPr>
              <a:t>Toán</a:t>
            </a:r>
            <a:endParaRPr lang="en-US" sz="2800" u="sng" dirty="0">
              <a:latin typeface="Times New Roman" pitchFamily="18" charset="0"/>
              <a:cs typeface="Times New Roman" pitchFamily="18" charset="0"/>
            </a:endParaRPr>
          </a:p>
        </p:txBody>
      </p:sp>
      <p:sp>
        <p:nvSpPr>
          <p:cNvPr id="4" name="TextBox 3"/>
          <p:cNvSpPr txBox="1"/>
          <p:nvPr/>
        </p:nvSpPr>
        <p:spPr>
          <a:xfrm>
            <a:off x="3886200" y="762005"/>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609600" y="1295404"/>
            <a:ext cx="8077200" cy="830997"/>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1</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105km.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10" name="TextBox 9"/>
          <p:cNvSpPr txBox="1"/>
          <p:nvPr/>
        </p:nvSpPr>
        <p:spPr>
          <a:xfrm>
            <a:off x="5791205" y="2609124"/>
            <a:ext cx="1219199" cy="461665"/>
          </a:xfrm>
          <a:prstGeom prst="rect">
            <a:avLst/>
          </a:prstGeom>
          <a:noFill/>
        </p:spPr>
        <p:txBody>
          <a:bodyPr wrap="square" rtlCol="0">
            <a:spAutoFit/>
          </a:bodyPr>
          <a:lstStyle/>
          <a:p>
            <a:r>
              <a:rPr lang="en-US" sz="2400" u="sng" dirty="0" err="1" smtClean="0">
                <a:latin typeface="Times New Roman" pitchFamily="18" charset="0"/>
                <a:cs typeface="Times New Roman" pitchFamily="18" charset="0"/>
              </a:rPr>
              <a:t>Bài</a:t>
            </a:r>
            <a:r>
              <a:rPr lang="en-US" sz="2400" u="sng" dirty="0" smtClean="0">
                <a:latin typeface="Times New Roman" pitchFamily="18" charset="0"/>
                <a:cs typeface="Times New Roman" pitchFamily="18" charset="0"/>
              </a:rPr>
              <a:t> </a:t>
            </a:r>
            <a:r>
              <a:rPr lang="en-US" sz="2400" u="sng" dirty="0" err="1" smtClean="0">
                <a:latin typeface="Times New Roman" pitchFamily="18" charset="0"/>
                <a:cs typeface="Times New Roman" pitchFamily="18" charset="0"/>
              </a:rPr>
              <a:t>giải</a:t>
            </a:r>
            <a:endParaRPr lang="en-US" sz="2400" u="sng" dirty="0">
              <a:latin typeface="Times New Roman" pitchFamily="18" charset="0"/>
              <a:cs typeface="Times New Roman" pitchFamily="18" charset="0"/>
            </a:endParaRPr>
          </a:p>
        </p:txBody>
      </p:sp>
      <p:sp>
        <p:nvSpPr>
          <p:cNvPr id="11" name="TextBox 10"/>
          <p:cNvSpPr txBox="1"/>
          <p:nvPr/>
        </p:nvSpPr>
        <p:spPr>
          <a:xfrm>
            <a:off x="1143001" y="2181327"/>
            <a:ext cx="1219199"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sp>
        <p:nvSpPr>
          <p:cNvPr id="12" name="TextBox 11"/>
          <p:cNvSpPr txBox="1"/>
          <p:nvPr/>
        </p:nvSpPr>
        <p:spPr>
          <a:xfrm>
            <a:off x="4535166" y="3292964"/>
            <a:ext cx="4124847" cy="1200329"/>
          </a:xfrm>
          <a:prstGeom prst="rect">
            <a:avLst/>
          </a:prstGeom>
          <a:noFill/>
        </p:spPr>
        <p:txBody>
          <a:bodyPr wrap="none" rtlCol="0">
            <a:spAutoFit/>
          </a:bodyPr>
          <a:lstStyle/>
          <a:p>
            <a:pPr algn="ct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105 : 3= 35 (km/</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u="sng" dirty="0" err="1">
                <a:latin typeface="Times New Roman" pitchFamily="18" charset="0"/>
                <a:cs typeface="Times New Roman" pitchFamily="18" charset="0"/>
              </a:rPr>
              <a:t>Đáp</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35 km/</a:t>
            </a:r>
            <a:r>
              <a:rPr lang="en-US" sz="2400" dirty="0" err="1" smtClean="0">
                <a:latin typeface="Times New Roman" pitchFamily="18" charset="0"/>
                <a:cs typeface="Times New Roman" pitchFamily="18" charset="0"/>
              </a:rPr>
              <a:t>giờ</a:t>
            </a:r>
            <a:endParaRPr lang="en-US" sz="2400" dirty="0">
              <a:latin typeface="Times New Roman" pitchFamily="18" charset="0"/>
              <a:cs typeface="Times New Roman" pitchFamily="18" charset="0"/>
            </a:endParaRPr>
          </a:p>
        </p:txBody>
      </p:sp>
      <p:sp>
        <p:nvSpPr>
          <p:cNvPr id="13" name="TextBox 12"/>
          <p:cNvSpPr txBox="1"/>
          <p:nvPr/>
        </p:nvSpPr>
        <p:spPr>
          <a:xfrm>
            <a:off x="2895600" y="3352802"/>
            <a:ext cx="1752600" cy="138499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s   </a:t>
            </a:r>
            <a:r>
              <a:rPr lang="en-US" sz="2400" dirty="0" smtClean="0">
                <a:latin typeface="Times New Roman" pitchFamily="18" charset="0"/>
                <a:cs typeface="Times New Roman" pitchFamily="18" charset="0"/>
              </a:rPr>
              <a:t>:105km</a:t>
            </a:r>
          </a:p>
          <a:p>
            <a:r>
              <a:rPr lang="en-US" sz="2800" b="1" dirty="0" smtClean="0">
                <a:solidFill>
                  <a:srgbClr val="FF0000"/>
                </a:solidFill>
                <a:latin typeface="Times New Roman" pitchFamily="18" charset="0"/>
                <a:cs typeface="Times New Roman" pitchFamily="18" charset="0"/>
              </a:rPr>
              <a:t>t</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giờ</a:t>
            </a:r>
            <a:endParaRPr lang="en-US" sz="2400" dirty="0" smtClean="0">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p:txBody>
      </p:sp>
      <p:sp>
        <p:nvSpPr>
          <p:cNvPr id="19" name="Oval 18"/>
          <p:cNvSpPr/>
          <p:nvPr/>
        </p:nvSpPr>
        <p:spPr>
          <a:xfrm>
            <a:off x="6767950" y="4114803"/>
            <a:ext cx="1080655" cy="37849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457200" y="5430986"/>
            <a:ext cx="5334000" cy="461665"/>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toán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01" y="2697916"/>
            <a:ext cx="2514600" cy="258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flipV="1">
            <a:off x="7345741" y="4525571"/>
            <a:ext cx="31263" cy="7895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92324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80">
                                          <p:stCondLst>
                                            <p:cond delay="0"/>
                                          </p:stCondLst>
                                        </p:cTn>
                                        <p:tgtEl>
                                          <p:spTgt spid="19"/>
                                        </p:tgtEl>
                                      </p:cBhvr>
                                    </p:animEffect>
                                    <p:anim calcmode="lin" valueType="num">
                                      <p:cBhvr>
                                        <p:cTn id="4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6" dur="26">
                                          <p:stCondLst>
                                            <p:cond delay="650"/>
                                          </p:stCondLst>
                                        </p:cTn>
                                        <p:tgtEl>
                                          <p:spTgt spid="19"/>
                                        </p:tgtEl>
                                      </p:cBhvr>
                                      <p:to x="100000" y="60000"/>
                                    </p:animScale>
                                    <p:animScale>
                                      <p:cBhvr>
                                        <p:cTn id="47" dur="166" decel="50000">
                                          <p:stCondLst>
                                            <p:cond delay="676"/>
                                          </p:stCondLst>
                                        </p:cTn>
                                        <p:tgtEl>
                                          <p:spTgt spid="19"/>
                                        </p:tgtEl>
                                      </p:cBhvr>
                                      <p:to x="100000" y="100000"/>
                                    </p:animScale>
                                    <p:animScale>
                                      <p:cBhvr>
                                        <p:cTn id="48" dur="26">
                                          <p:stCondLst>
                                            <p:cond delay="1312"/>
                                          </p:stCondLst>
                                        </p:cTn>
                                        <p:tgtEl>
                                          <p:spTgt spid="19"/>
                                        </p:tgtEl>
                                      </p:cBhvr>
                                      <p:to x="100000" y="80000"/>
                                    </p:animScale>
                                    <p:animScale>
                                      <p:cBhvr>
                                        <p:cTn id="49" dur="166" decel="50000">
                                          <p:stCondLst>
                                            <p:cond delay="1338"/>
                                          </p:stCondLst>
                                        </p:cTn>
                                        <p:tgtEl>
                                          <p:spTgt spid="19"/>
                                        </p:tgtEl>
                                      </p:cBhvr>
                                      <p:to x="100000" y="100000"/>
                                    </p:animScale>
                                    <p:animScale>
                                      <p:cBhvr>
                                        <p:cTn id="50" dur="26">
                                          <p:stCondLst>
                                            <p:cond delay="1642"/>
                                          </p:stCondLst>
                                        </p:cTn>
                                        <p:tgtEl>
                                          <p:spTgt spid="19"/>
                                        </p:tgtEl>
                                      </p:cBhvr>
                                      <p:to x="100000" y="90000"/>
                                    </p:animScale>
                                    <p:animScale>
                                      <p:cBhvr>
                                        <p:cTn id="51" dur="166" decel="50000">
                                          <p:stCondLst>
                                            <p:cond delay="1668"/>
                                          </p:stCondLst>
                                        </p:cTn>
                                        <p:tgtEl>
                                          <p:spTgt spid="19"/>
                                        </p:tgtEl>
                                      </p:cBhvr>
                                      <p:to x="100000" y="100000"/>
                                    </p:animScale>
                                    <p:animScale>
                                      <p:cBhvr>
                                        <p:cTn id="52" dur="26">
                                          <p:stCondLst>
                                            <p:cond delay="1808"/>
                                          </p:stCondLst>
                                        </p:cTn>
                                        <p:tgtEl>
                                          <p:spTgt spid="19"/>
                                        </p:tgtEl>
                                      </p:cBhvr>
                                      <p:to x="100000" y="95000"/>
                                    </p:animScale>
                                    <p:animScale>
                                      <p:cBhvr>
                                        <p:cTn id="53" dur="166" decel="50000">
                                          <p:stCondLst>
                                            <p:cond delay="1834"/>
                                          </p:stCondLst>
                                        </p:cTn>
                                        <p:tgtEl>
                                          <p:spTgt spid="19"/>
                                        </p:tgtEl>
                                      </p:cBhvr>
                                      <p:to x="100000" y="100000"/>
                                    </p:animScale>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800" u="sng" dirty="0" err="1" smtClean="0">
                <a:latin typeface="Times New Roman" pitchFamily="18" charset="0"/>
                <a:cs typeface="Times New Roman" pitchFamily="18" charset="0"/>
              </a:rPr>
              <a:t>Toán</a:t>
            </a:r>
            <a:endParaRPr lang="en-US" sz="2800" u="sng" dirty="0">
              <a:latin typeface="Times New Roman" pitchFamily="18" charset="0"/>
              <a:cs typeface="Times New Roman" pitchFamily="18" charset="0"/>
            </a:endParaRPr>
          </a:p>
        </p:txBody>
      </p:sp>
      <p:sp>
        <p:nvSpPr>
          <p:cNvPr id="4" name="TextBox 3"/>
          <p:cNvSpPr txBox="1"/>
          <p:nvPr/>
        </p:nvSpPr>
        <p:spPr>
          <a:xfrm>
            <a:off x="3733800" y="685802"/>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533400" y="1270579"/>
            <a:ext cx="8077200" cy="830997"/>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bay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1800km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2,5 </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bay ?</a:t>
            </a:r>
          </a:p>
        </p:txBody>
      </p:sp>
      <p:sp>
        <p:nvSpPr>
          <p:cNvPr id="10" name="TextBox 9"/>
          <p:cNvSpPr txBox="1"/>
          <p:nvPr/>
        </p:nvSpPr>
        <p:spPr>
          <a:xfrm>
            <a:off x="5791205" y="2609124"/>
            <a:ext cx="1219199" cy="461665"/>
          </a:xfrm>
          <a:prstGeom prst="rect">
            <a:avLst/>
          </a:prstGeom>
          <a:noFill/>
        </p:spPr>
        <p:txBody>
          <a:bodyPr wrap="square" rtlCol="0">
            <a:spAutoFit/>
          </a:bodyPr>
          <a:lstStyle/>
          <a:p>
            <a:r>
              <a:rPr lang="en-US" sz="2400" u="sng" dirty="0" err="1" smtClean="0">
                <a:latin typeface="Times New Roman" pitchFamily="18" charset="0"/>
                <a:cs typeface="Times New Roman" pitchFamily="18" charset="0"/>
              </a:rPr>
              <a:t>Bài</a:t>
            </a:r>
            <a:r>
              <a:rPr lang="en-US" sz="2400" u="sng" dirty="0" smtClean="0">
                <a:latin typeface="Times New Roman" pitchFamily="18" charset="0"/>
                <a:cs typeface="Times New Roman" pitchFamily="18" charset="0"/>
              </a:rPr>
              <a:t> </a:t>
            </a:r>
            <a:r>
              <a:rPr lang="en-US" sz="2400" u="sng" dirty="0" err="1" smtClean="0">
                <a:latin typeface="Times New Roman" pitchFamily="18" charset="0"/>
                <a:cs typeface="Times New Roman" pitchFamily="18" charset="0"/>
              </a:rPr>
              <a:t>giải</a:t>
            </a:r>
            <a:endParaRPr lang="en-US" sz="2400" u="sng" dirty="0">
              <a:latin typeface="Times New Roman" pitchFamily="18" charset="0"/>
              <a:cs typeface="Times New Roman" pitchFamily="18" charset="0"/>
            </a:endParaRPr>
          </a:p>
        </p:txBody>
      </p:sp>
      <p:sp>
        <p:nvSpPr>
          <p:cNvPr id="11" name="TextBox 10"/>
          <p:cNvSpPr txBox="1"/>
          <p:nvPr/>
        </p:nvSpPr>
        <p:spPr>
          <a:xfrm>
            <a:off x="1066800" y="2567560"/>
            <a:ext cx="1219199"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sp>
        <p:nvSpPr>
          <p:cNvPr id="12" name="TextBox 11"/>
          <p:cNvSpPr txBox="1"/>
          <p:nvPr/>
        </p:nvSpPr>
        <p:spPr>
          <a:xfrm>
            <a:off x="4948739" y="3292964"/>
            <a:ext cx="3297698" cy="1200329"/>
          </a:xfrm>
          <a:prstGeom prst="rect">
            <a:avLst/>
          </a:prstGeom>
          <a:noFill/>
        </p:spPr>
        <p:txBody>
          <a:bodyPr wrap="none" rtlCol="0">
            <a:spAutoFit/>
          </a:bodyPr>
          <a:lstStyle/>
          <a:p>
            <a:pPr algn="ct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là</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1800 : 2,5= 720 (km/</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u="sng" dirty="0" err="1">
                <a:latin typeface="Times New Roman" pitchFamily="18" charset="0"/>
                <a:cs typeface="Times New Roman" pitchFamily="18" charset="0"/>
              </a:rPr>
              <a:t>Đáp</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720  km/</a:t>
            </a:r>
            <a:r>
              <a:rPr lang="en-US" sz="2400" dirty="0" err="1" smtClean="0">
                <a:latin typeface="Times New Roman" pitchFamily="18" charset="0"/>
                <a:cs typeface="Times New Roman" pitchFamily="18" charset="0"/>
              </a:rPr>
              <a:t>giờ</a:t>
            </a:r>
            <a:endParaRPr lang="en-US" sz="2400" dirty="0">
              <a:latin typeface="Times New Roman" pitchFamily="18" charset="0"/>
              <a:cs typeface="Times New Roman" pitchFamily="18" charset="0"/>
            </a:endParaRPr>
          </a:p>
        </p:txBody>
      </p:sp>
      <p:sp>
        <p:nvSpPr>
          <p:cNvPr id="13" name="TextBox 12"/>
          <p:cNvSpPr txBox="1"/>
          <p:nvPr/>
        </p:nvSpPr>
        <p:spPr>
          <a:xfrm>
            <a:off x="2743200" y="3408448"/>
            <a:ext cx="2175884" cy="138499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s   </a:t>
            </a:r>
            <a:r>
              <a:rPr lang="en-US" sz="2400" dirty="0" smtClean="0">
                <a:latin typeface="Times New Roman" pitchFamily="18" charset="0"/>
                <a:cs typeface="Times New Roman" pitchFamily="18" charset="0"/>
              </a:rPr>
              <a:t>: 1800 km</a:t>
            </a:r>
          </a:p>
          <a:p>
            <a:r>
              <a:rPr lang="en-US" sz="2800" b="1" dirty="0" smtClean="0">
                <a:solidFill>
                  <a:srgbClr val="FF0000"/>
                </a:solidFill>
                <a:latin typeface="Times New Roman" pitchFamily="18" charset="0"/>
                <a:cs typeface="Times New Roman" pitchFamily="18" charset="0"/>
              </a:rPr>
              <a:t>t</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2,5 </a:t>
            </a:r>
            <a:r>
              <a:rPr lang="en-US" sz="2400" dirty="0" err="1" smtClean="0">
                <a:latin typeface="Times New Roman" pitchFamily="18" charset="0"/>
                <a:cs typeface="Times New Roman" pitchFamily="18" charset="0"/>
              </a:rPr>
              <a:t>giờ</a:t>
            </a:r>
            <a:endParaRPr lang="en-US" sz="2400" dirty="0" smtClean="0">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p:txBody>
      </p:sp>
      <p:sp>
        <p:nvSpPr>
          <p:cNvPr id="19" name="Oval 18"/>
          <p:cNvSpPr/>
          <p:nvPr/>
        </p:nvSpPr>
        <p:spPr>
          <a:xfrm>
            <a:off x="6858005" y="4100946"/>
            <a:ext cx="1080655" cy="37849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457200" y="5430986"/>
            <a:ext cx="5334000" cy="461665"/>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toán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14" name="TextBox 13"/>
          <p:cNvSpPr txBox="1"/>
          <p:nvPr/>
        </p:nvSpPr>
        <p:spPr>
          <a:xfrm>
            <a:off x="464127" y="5962154"/>
            <a:ext cx="7797660" cy="461665"/>
          </a:xfrm>
          <a:prstGeom prst="rect">
            <a:avLst/>
          </a:prstGeom>
          <a:noFill/>
        </p:spPr>
        <p:txBody>
          <a:bodyPr wrap="square" rtlCol="0">
            <a:spAutoFit/>
          </a:bodyPr>
          <a:lstStyle/>
          <a:p>
            <a:r>
              <a:rPr lang="en-US" sz="2400" dirty="0" err="1" smtClean="0">
                <a:solidFill>
                  <a:srgbClr val="0070C0"/>
                </a:solidFill>
                <a:latin typeface="Times New Roman" pitchFamily="18" charset="0"/>
                <a:cs typeface="Times New Roman" pitchFamily="18" charset="0"/>
              </a:rPr>
              <a:t>Để</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xác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định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được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đơn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vị</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vận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tốc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cần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dựa</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vào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đâu</a:t>
            </a:r>
            <a:r>
              <a:rPr lang="en-US" sz="2400" dirty="0" smtClean="0">
                <a:solidFill>
                  <a:srgbClr val="0070C0"/>
                </a:solidFill>
                <a:latin typeface="Times New Roman" pitchFamily="18" charset="0"/>
                <a:cs typeface="Times New Roman" pitchFamily="18" charset="0"/>
              </a:rPr>
              <a:t> ?</a:t>
            </a:r>
            <a:endParaRPr lang="en-US" sz="2400"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70787"/>
            <a:ext cx="2414589" cy="243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157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grpId="1" nodeType="clickEffect">
                                  <p:stCondLst>
                                    <p:cond delay="0"/>
                                  </p:stCondLst>
                                  <p:childTnLst>
                                    <p:animRot by="120000">
                                      <p:cBhvr>
                                        <p:cTn id="40" dur="100" fill="hold">
                                          <p:stCondLst>
                                            <p:cond delay="0"/>
                                          </p:stCondLst>
                                        </p:cTn>
                                        <p:tgtEl>
                                          <p:spTgt spid="19"/>
                                        </p:tgtEl>
                                        <p:attrNameLst>
                                          <p:attrName>r</p:attrName>
                                        </p:attrNameLst>
                                      </p:cBhvr>
                                    </p:animRot>
                                    <p:animRot by="-240000">
                                      <p:cBhvr>
                                        <p:cTn id="41" dur="200" fill="hold">
                                          <p:stCondLst>
                                            <p:cond delay="200"/>
                                          </p:stCondLst>
                                        </p:cTn>
                                        <p:tgtEl>
                                          <p:spTgt spid="19"/>
                                        </p:tgtEl>
                                        <p:attrNameLst>
                                          <p:attrName>r</p:attrName>
                                        </p:attrNameLst>
                                      </p:cBhvr>
                                    </p:animRot>
                                    <p:animRot by="240000">
                                      <p:cBhvr>
                                        <p:cTn id="42" dur="200" fill="hold">
                                          <p:stCondLst>
                                            <p:cond delay="400"/>
                                          </p:stCondLst>
                                        </p:cTn>
                                        <p:tgtEl>
                                          <p:spTgt spid="19"/>
                                        </p:tgtEl>
                                        <p:attrNameLst>
                                          <p:attrName>r</p:attrName>
                                        </p:attrNameLst>
                                      </p:cBhvr>
                                    </p:animRot>
                                    <p:animRot by="-240000">
                                      <p:cBhvr>
                                        <p:cTn id="43" dur="200" fill="hold">
                                          <p:stCondLst>
                                            <p:cond delay="600"/>
                                          </p:stCondLst>
                                        </p:cTn>
                                        <p:tgtEl>
                                          <p:spTgt spid="19"/>
                                        </p:tgtEl>
                                        <p:attrNameLst>
                                          <p:attrName>r</p:attrName>
                                        </p:attrNameLst>
                                      </p:cBhvr>
                                    </p:animRot>
                                    <p:animRot by="120000">
                                      <p:cBhvr>
                                        <p:cTn id="44" dur="200" fill="hold">
                                          <p:stCondLst>
                                            <p:cond delay="800"/>
                                          </p:stCondLst>
                                        </p:cTn>
                                        <p:tgtEl>
                                          <p:spTgt spid="1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9" grpId="0" animBg="1"/>
      <p:bldP spid="19" grpId="1" animBg="1"/>
      <p:bldP spid="2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800" u="sng" dirty="0" err="1" smtClean="0">
                <a:latin typeface="Times New Roman" pitchFamily="18" charset="0"/>
                <a:cs typeface="Times New Roman" pitchFamily="18" charset="0"/>
              </a:rPr>
              <a:t>Toán</a:t>
            </a:r>
            <a:endParaRPr lang="en-US" sz="2800" u="sng" dirty="0">
              <a:latin typeface="Times New Roman" pitchFamily="18" charset="0"/>
              <a:cs typeface="Times New Roman" pitchFamily="18" charset="0"/>
            </a:endParaRPr>
          </a:p>
        </p:txBody>
      </p:sp>
      <p:sp>
        <p:nvSpPr>
          <p:cNvPr id="4" name="TextBox 3"/>
          <p:cNvSpPr txBox="1"/>
          <p:nvPr/>
        </p:nvSpPr>
        <p:spPr>
          <a:xfrm>
            <a:off x="3733800" y="685802"/>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533400" y="1270579"/>
            <a:ext cx="8077200" cy="830997"/>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400m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phút</a:t>
            </a:r>
            <a:r>
              <a:rPr lang="en-US" sz="2400" dirty="0" smtClean="0">
                <a:latin typeface="Times New Roman" pitchFamily="18" charset="0"/>
                <a:cs typeface="Times New Roman" pitchFamily="18" charset="0"/>
              </a:rPr>
              <a:t> 20 </a:t>
            </a:r>
            <a:r>
              <a:rPr lang="en-US" sz="2400" dirty="0" err="1" smtClean="0">
                <a:latin typeface="Times New Roman" pitchFamily="18" charset="0"/>
                <a:cs typeface="Times New Roman" pitchFamily="18" charset="0"/>
              </a:rPr>
              <a:t>giây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m/</a:t>
            </a:r>
            <a:r>
              <a:rPr lang="en-US" sz="2400" dirty="0" err="1" smtClean="0">
                <a:latin typeface="Times New Roman" pitchFamily="18" charset="0"/>
                <a:cs typeface="Times New Roman" pitchFamily="18" charset="0"/>
              </a:rPr>
              <a:t>giây</a:t>
            </a:r>
            <a:r>
              <a:rPr lang="en-US" sz="2400" dirty="0" smtClean="0">
                <a:latin typeface="Times New Roman" pitchFamily="18" charset="0"/>
                <a:cs typeface="Times New Roman" pitchFamily="18" charset="0"/>
              </a:rPr>
              <a:t> ?</a:t>
            </a:r>
          </a:p>
        </p:txBody>
      </p:sp>
      <p:sp>
        <p:nvSpPr>
          <p:cNvPr id="10" name="TextBox 9"/>
          <p:cNvSpPr txBox="1"/>
          <p:nvPr/>
        </p:nvSpPr>
        <p:spPr>
          <a:xfrm>
            <a:off x="5791204" y="2514602"/>
            <a:ext cx="3124197" cy="461665"/>
          </a:xfrm>
          <a:prstGeom prst="rect">
            <a:avLst/>
          </a:prstGeom>
          <a:noFill/>
        </p:spPr>
        <p:txBody>
          <a:bodyPr wrap="square" rtlCol="0">
            <a:spAutoFit/>
          </a:bodyPr>
          <a:lstStyle/>
          <a:p>
            <a:r>
              <a:rPr lang="en-US" sz="2400" u="sng" dirty="0" err="1" smtClean="0">
                <a:latin typeface="Times New Roman" pitchFamily="18" charset="0"/>
                <a:cs typeface="Times New Roman" pitchFamily="18" charset="0"/>
              </a:rPr>
              <a:t>Bài</a:t>
            </a:r>
            <a:r>
              <a:rPr lang="en-US" sz="2400" u="sng" dirty="0" smtClean="0">
                <a:latin typeface="Times New Roman" pitchFamily="18" charset="0"/>
                <a:cs typeface="Times New Roman" pitchFamily="18" charset="0"/>
              </a:rPr>
              <a:t> </a:t>
            </a:r>
            <a:r>
              <a:rPr lang="en-US" sz="2400" u="sng" dirty="0" err="1" smtClean="0">
                <a:latin typeface="Times New Roman" pitchFamily="18" charset="0"/>
                <a:cs typeface="Times New Roman" pitchFamily="18" charset="0"/>
              </a:rPr>
              <a:t>giải</a:t>
            </a:r>
            <a:endParaRPr lang="en-US" sz="2400" u="sng" dirty="0" smtClean="0">
              <a:latin typeface="Times New Roman" pitchFamily="18" charset="0"/>
              <a:cs typeface="Times New Roman" pitchFamily="18" charset="0"/>
            </a:endParaRPr>
          </a:p>
        </p:txBody>
      </p:sp>
      <p:sp>
        <p:nvSpPr>
          <p:cNvPr id="11" name="TextBox 10"/>
          <p:cNvSpPr txBox="1"/>
          <p:nvPr/>
        </p:nvSpPr>
        <p:spPr>
          <a:xfrm>
            <a:off x="1066800" y="2567560"/>
            <a:ext cx="1219199"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sp>
        <p:nvSpPr>
          <p:cNvPr id="13" name="TextBox 12"/>
          <p:cNvSpPr txBox="1"/>
          <p:nvPr/>
        </p:nvSpPr>
        <p:spPr>
          <a:xfrm>
            <a:off x="2895600" y="3408448"/>
            <a:ext cx="2436299" cy="138499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s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00 m</a:t>
            </a:r>
          </a:p>
          <a:p>
            <a:r>
              <a:rPr lang="en-US" sz="2800" b="1" dirty="0" smtClean="0">
                <a:solidFill>
                  <a:srgbClr val="FF0000"/>
                </a:solidFill>
                <a:latin typeface="Times New Roman" pitchFamily="18" charset="0"/>
                <a:cs typeface="Times New Roman" pitchFamily="18" charset="0"/>
              </a:rPr>
              <a:t>t</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20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p:txBody>
      </p:sp>
      <p:sp>
        <p:nvSpPr>
          <p:cNvPr id="20" name="TextBox 19"/>
          <p:cNvSpPr txBox="1"/>
          <p:nvPr/>
        </p:nvSpPr>
        <p:spPr>
          <a:xfrm>
            <a:off x="457200" y="5430986"/>
            <a:ext cx="5334000" cy="461665"/>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toán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14" name="TextBox 13"/>
          <p:cNvSpPr txBox="1"/>
          <p:nvPr/>
        </p:nvSpPr>
        <p:spPr>
          <a:xfrm>
            <a:off x="464127" y="5962154"/>
            <a:ext cx="7797660" cy="461665"/>
          </a:xfrm>
          <a:prstGeom prst="rect">
            <a:avLst/>
          </a:prstGeom>
          <a:noFill/>
        </p:spPr>
        <p:txBody>
          <a:bodyPr wrap="square" rtlCol="0">
            <a:spAutoFit/>
          </a:bodyPr>
          <a:lstStyle/>
          <a:p>
            <a:r>
              <a:rPr lang="en-US" sz="2400" dirty="0" err="1" smtClean="0">
                <a:solidFill>
                  <a:srgbClr val="0070C0"/>
                </a:solidFill>
                <a:latin typeface="Times New Roman" pitchFamily="18" charset="0"/>
                <a:cs typeface="Times New Roman" pitchFamily="18" charset="0"/>
              </a:rPr>
              <a:t>Để</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xác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định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được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đơn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vị</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vận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tốc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cần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dựa</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vào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đâu</a:t>
            </a:r>
            <a:r>
              <a:rPr lang="en-US" sz="2400" dirty="0" smtClean="0">
                <a:solidFill>
                  <a:srgbClr val="0070C0"/>
                </a:solidFill>
                <a:latin typeface="Times New Roman" pitchFamily="18" charset="0"/>
                <a:cs typeface="Times New Roman" pitchFamily="18" charset="0"/>
              </a:rPr>
              <a:t> ?</a:t>
            </a:r>
            <a:endParaRPr lang="en-US" sz="2400" dirty="0">
              <a:solidFill>
                <a:srgbClr val="0070C0"/>
              </a:solidFill>
              <a:latin typeface="Times New Roman" pitchFamily="18" charset="0"/>
              <a:cs typeface="Times New Roman" pitchFamily="18" charset="0"/>
            </a:endParaRPr>
          </a:p>
        </p:txBody>
      </p:sp>
      <p:cxnSp>
        <p:nvCxnSpPr>
          <p:cNvPr id="16" name="Straight Arrow Connector 15"/>
          <p:cNvCxnSpPr/>
          <p:nvPr/>
        </p:nvCxnSpPr>
        <p:spPr>
          <a:xfrm>
            <a:off x="2073100" y="4375412"/>
            <a:ext cx="7653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137989"/>
            <a:ext cx="2133599" cy="18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2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3" grpId="0"/>
      <p:bldP spid="2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800" u="sng" dirty="0" err="1" smtClean="0">
                <a:latin typeface="Times New Roman" pitchFamily="18" charset="0"/>
                <a:cs typeface="Times New Roman" pitchFamily="18" charset="0"/>
              </a:rPr>
              <a:t>Toán</a:t>
            </a:r>
            <a:endParaRPr lang="en-US" sz="2800" u="sng" dirty="0">
              <a:latin typeface="Times New Roman" pitchFamily="18" charset="0"/>
              <a:cs typeface="Times New Roman" pitchFamily="18" charset="0"/>
            </a:endParaRPr>
          </a:p>
        </p:txBody>
      </p:sp>
      <p:sp>
        <p:nvSpPr>
          <p:cNvPr id="4" name="TextBox 3"/>
          <p:cNvSpPr txBox="1"/>
          <p:nvPr/>
        </p:nvSpPr>
        <p:spPr>
          <a:xfrm>
            <a:off x="3733800" y="685802"/>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533400" y="1270579"/>
            <a:ext cx="8077200" cy="830997"/>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400m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phút</a:t>
            </a:r>
            <a:r>
              <a:rPr lang="en-US" sz="2400" dirty="0" smtClean="0">
                <a:latin typeface="Times New Roman" pitchFamily="18" charset="0"/>
                <a:cs typeface="Times New Roman" pitchFamily="18" charset="0"/>
              </a:rPr>
              <a:t> 20 </a:t>
            </a:r>
            <a:r>
              <a:rPr lang="en-US" sz="2400" dirty="0" err="1" smtClean="0">
                <a:latin typeface="Times New Roman" pitchFamily="18" charset="0"/>
                <a:cs typeface="Times New Roman" pitchFamily="18" charset="0"/>
              </a:rPr>
              <a:t>giây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m/</a:t>
            </a:r>
            <a:r>
              <a:rPr lang="en-US" sz="2400" dirty="0" err="1" smtClean="0">
                <a:latin typeface="Times New Roman" pitchFamily="18" charset="0"/>
                <a:cs typeface="Times New Roman" pitchFamily="18" charset="0"/>
              </a:rPr>
              <a:t>giây</a:t>
            </a:r>
            <a:r>
              <a:rPr lang="en-US" sz="2400" dirty="0" smtClean="0">
                <a:latin typeface="Times New Roman" pitchFamily="18" charset="0"/>
                <a:cs typeface="Times New Roman" pitchFamily="18" charset="0"/>
              </a:rPr>
              <a:t> ?</a:t>
            </a:r>
          </a:p>
        </p:txBody>
      </p:sp>
      <p:sp>
        <p:nvSpPr>
          <p:cNvPr id="10" name="TextBox 9"/>
          <p:cNvSpPr txBox="1"/>
          <p:nvPr/>
        </p:nvSpPr>
        <p:spPr>
          <a:xfrm>
            <a:off x="5791204" y="2514602"/>
            <a:ext cx="3124197" cy="830997"/>
          </a:xfrm>
          <a:prstGeom prst="rect">
            <a:avLst/>
          </a:prstGeom>
          <a:noFill/>
        </p:spPr>
        <p:txBody>
          <a:bodyPr wrap="square" rtlCol="0">
            <a:spAutoFit/>
          </a:bodyPr>
          <a:lstStyle/>
          <a:p>
            <a:r>
              <a:rPr lang="en-US" sz="2400" u="sng" dirty="0" err="1" smtClean="0">
                <a:latin typeface="Times New Roman" pitchFamily="18" charset="0"/>
                <a:cs typeface="Times New Roman" pitchFamily="18" charset="0"/>
              </a:rPr>
              <a:t>Bài</a:t>
            </a:r>
            <a:r>
              <a:rPr lang="en-US" sz="2400" u="sng" dirty="0" smtClean="0">
                <a:latin typeface="Times New Roman" pitchFamily="18" charset="0"/>
                <a:cs typeface="Times New Roman" pitchFamily="18" charset="0"/>
              </a:rPr>
              <a:t> </a:t>
            </a:r>
            <a:r>
              <a:rPr lang="en-US" sz="2400" u="sng" dirty="0" err="1" smtClean="0">
                <a:latin typeface="Times New Roman" pitchFamily="18" charset="0"/>
                <a:cs typeface="Times New Roman" pitchFamily="18" charset="0"/>
              </a:rPr>
              <a:t>giải</a:t>
            </a:r>
            <a:endParaRPr lang="en-US" sz="2400" u="sng"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20 </a:t>
            </a:r>
            <a:r>
              <a:rPr lang="en-US" sz="2400" dirty="0" err="1" smtClean="0">
                <a:latin typeface="Times New Roman" pitchFamily="18" charset="0"/>
                <a:cs typeface="Times New Roman" pitchFamily="18" charset="0"/>
              </a:rPr>
              <a:t>giây</a:t>
            </a:r>
            <a:r>
              <a:rPr lang="en-US" sz="2400" dirty="0" smtClean="0">
                <a:latin typeface="Times New Roman" pitchFamily="18" charset="0"/>
                <a:cs typeface="Times New Roman" pitchFamily="18" charset="0"/>
              </a:rPr>
              <a:t>= 80giây</a:t>
            </a:r>
            <a:endParaRPr lang="en-US" sz="2400" dirty="0">
              <a:latin typeface="Times New Roman" pitchFamily="18" charset="0"/>
              <a:cs typeface="Times New Roman" pitchFamily="18" charset="0"/>
            </a:endParaRPr>
          </a:p>
        </p:txBody>
      </p:sp>
      <p:sp>
        <p:nvSpPr>
          <p:cNvPr id="11" name="TextBox 10"/>
          <p:cNvSpPr txBox="1"/>
          <p:nvPr/>
        </p:nvSpPr>
        <p:spPr>
          <a:xfrm>
            <a:off x="1066800" y="2567560"/>
            <a:ext cx="1219199"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sp>
        <p:nvSpPr>
          <p:cNvPr id="12" name="TextBox 11"/>
          <p:cNvSpPr txBox="1"/>
          <p:nvPr/>
        </p:nvSpPr>
        <p:spPr>
          <a:xfrm>
            <a:off x="5071410" y="3339086"/>
            <a:ext cx="3877986" cy="1200329"/>
          </a:xfrm>
          <a:prstGeom prst="rect">
            <a:avLst/>
          </a:prstGeom>
          <a:noFill/>
        </p:spPr>
        <p:txBody>
          <a:bodyPr wrap="none" rtlCol="0">
            <a:spAutoFit/>
          </a:bodyPr>
          <a:lstStyle/>
          <a:p>
            <a:pPr algn="ct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00 : 80= </a:t>
            </a:r>
            <a:r>
              <a:rPr lang="en-US" sz="2400" dirty="0">
                <a:latin typeface="Times New Roman" pitchFamily="18" charset="0"/>
                <a:cs typeface="Times New Roman" pitchFamily="18" charset="0"/>
              </a:rPr>
              <a:t>5 (m/</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u="sng" dirty="0" err="1">
                <a:latin typeface="Times New Roman" pitchFamily="18" charset="0"/>
                <a:cs typeface="Times New Roman" pitchFamily="18" charset="0"/>
              </a:rPr>
              <a:t>Đáp</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số</a:t>
            </a:r>
            <a:r>
              <a:rPr lang="en-US" sz="2400" dirty="0">
                <a:latin typeface="Times New Roman" pitchFamily="18" charset="0"/>
                <a:cs typeface="Times New Roman" pitchFamily="18" charset="0"/>
              </a:rPr>
              <a:t>: 5  </a:t>
            </a:r>
            <a:r>
              <a:rPr lang="en-US" sz="2400" dirty="0" smtClean="0">
                <a:latin typeface="Times New Roman" pitchFamily="18" charset="0"/>
                <a:cs typeface="Times New Roman" pitchFamily="18" charset="0"/>
              </a:rPr>
              <a:t>m/</a:t>
            </a:r>
            <a:r>
              <a:rPr lang="en-US" sz="2400" dirty="0" err="1" smtClean="0">
                <a:latin typeface="Times New Roman" pitchFamily="18" charset="0"/>
                <a:cs typeface="Times New Roman" pitchFamily="18" charset="0"/>
              </a:rPr>
              <a:t>giây</a:t>
            </a:r>
            <a:endParaRPr lang="en-US" sz="2400" dirty="0">
              <a:latin typeface="Times New Roman" pitchFamily="18" charset="0"/>
              <a:cs typeface="Times New Roman" pitchFamily="18" charset="0"/>
            </a:endParaRPr>
          </a:p>
        </p:txBody>
      </p:sp>
      <p:sp>
        <p:nvSpPr>
          <p:cNvPr id="13" name="TextBox 12"/>
          <p:cNvSpPr txBox="1"/>
          <p:nvPr/>
        </p:nvSpPr>
        <p:spPr>
          <a:xfrm>
            <a:off x="2895600" y="3408448"/>
            <a:ext cx="2436299" cy="138499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s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00 m</a:t>
            </a:r>
          </a:p>
          <a:p>
            <a:r>
              <a:rPr lang="en-US" sz="2800" b="1" dirty="0" smtClean="0">
                <a:solidFill>
                  <a:srgbClr val="FF0000"/>
                </a:solidFill>
                <a:latin typeface="Times New Roman" pitchFamily="18" charset="0"/>
                <a:cs typeface="Times New Roman" pitchFamily="18" charset="0"/>
              </a:rPr>
              <a:t>t</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20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a:t>
            </a:r>
            <a:r>
              <a:rPr lang="en-US" sz="2400" dirty="0" err="1" smtClean="0">
                <a:latin typeface="Times New Roman" pitchFamily="18" charset="0"/>
                <a:cs typeface="Times New Roman" pitchFamily="18" charset="0"/>
              </a:rPr>
              <a:t>giây</a:t>
            </a:r>
            <a:endParaRPr lang="en-US" sz="2400" dirty="0" smtClean="0">
              <a:latin typeface="Times New Roman" pitchFamily="18" charset="0"/>
              <a:cs typeface="Times New Roman" pitchFamily="18" charset="0"/>
            </a:endParaRPr>
          </a:p>
        </p:txBody>
      </p:sp>
      <p:sp>
        <p:nvSpPr>
          <p:cNvPr id="19" name="Oval 18"/>
          <p:cNvSpPr/>
          <p:nvPr/>
        </p:nvSpPr>
        <p:spPr>
          <a:xfrm>
            <a:off x="6858005" y="4100946"/>
            <a:ext cx="1080655" cy="37849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457200" y="5430986"/>
            <a:ext cx="5334000" cy="461665"/>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Đơn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toán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14" name="TextBox 13"/>
          <p:cNvSpPr txBox="1"/>
          <p:nvPr/>
        </p:nvSpPr>
        <p:spPr>
          <a:xfrm>
            <a:off x="464127" y="5962154"/>
            <a:ext cx="7797660" cy="461665"/>
          </a:xfrm>
          <a:prstGeom prst="rect">
            <a:avLst/>
          </a:prstGeom>
          <a:noFill/>
        </p:spPr>
        <p:txBody>
          <a:bodyPr wrap="square" rtlCol="0">
            <a:spAutoFit/>
          </a:bodyPr>
          <a:lstStyle/>
          <a:p>
            <a:r>
              <a:rPr lang="en-US" sz="2400" dirty="0" err="1" smtClean="0">
                <a:solidFill>
                  <a:srgbClr val="0070C0"/>
                </a:solidFill>
                <a:latin typeface="Times New Roman" pitchFamily="18" charset="0"/>
                <a:cs typeface="Times New Roman" pitchFamily="18" charset="0"/>
              </a:rPr>
              <a:t>Để</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xác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định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được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đơn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vị</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vận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tốc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cần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dựa</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vào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đâu</a:t>
            </a:r>
            <a:r>
              <a:rPr lang="en-US" sz="2400" dirty="0" smtClean="0">
                <a:solidFill>
                  <a:srgbClr val="0070C0"/>
                </a:solidFill>
                <a:latin typeface="Times New Roman" pitchFamily="18" charset="0"/>
                <a:cs typeface="Times New Roman" pitchFamily="18" charset="0"/>
              </a:rPr>
              <a:t> ?</a:t>
            </a:r>
            <a:endParaRPr lang="en-US" sz="2400" dirty="0">
              <a:solidFill>
                <a:srgbClr val="0070C0"/>
              </a:solidFill>
              <a:latin typeface="Times New Roman" pitchFamily="18" charset="0"/>
              <a:cs typeface="Times New Roman" pitchFamily="18" charset="0"/>
            </a:endParaRPr>
          </a:p>
        </p:txBody>
      </p:sp>
      <p:cxnSp>
        <p:nvCxnSpPr>
          <p:cNvPr id="16" name="Straight Arrow Connector 15"/>
          <p:cNvCxnSpPr/>
          <p:nvPr/>
        </p:nvCxnSpPr>
        <p:spPr>
          <a:xfrm>
            <a:off x="2073100" y="4375412"/>
            <a:ext cx="7653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137989"/>
            <a:ext cx="2133599" cy="18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01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grpId="1" nodeType="clickEffect">
                                  <p:stCondLst>
                                    <p:cond delay="0"/>
                                  </p:stCondLst>
                                  <p:childTnLst>
                                    <p:animRot by="120000">
                                      <p:cBhvr>
                                        <p:cTn id="40" dur="100" fill="hold">
                                          <p:stCondLst>
                                            <p:cond delay="0"/>
                                          </p:stCondLst>
                                        </p:cTn>
                                        <p:tgtEl>
                                          <p:spTgt spid="19"/>
                                        </p:tgtEl>
                                        <p:attrNameLst>
                                          <p:attrName>r</p:attrName>
                                        </p:attrNameLst>
                                      </p:cBhvr>
                                    </p:animRot>
                                    <p:animRot by="-240000">
                                      <p:cBhvr>
                                        <p:cTn id="41" dur="200" fill="hold">
                                          <p:stCondLst>
                                            <p:cond delay="200"/>
                                          </p:stCondLst>
                                        </p:cTn>
                                        <p:tgtEl>
                                          <p:spTgt spid="19"/>
                                        </p:tgtEl>
                                        <p:attrNameLst>
                                          <p:attrName>r</p:attrName>
                                        </p:attrNameLst>
                                      </p:cBhvr>
                                    </p:animRot>
                                    <p:animRot by="240000">
                                      <p:cBhvr>
                                        <p:cTn id="42" dur="200" fill="hold">
                                          <p:stCondLst>
                                            <p:cond delay="400"/>
                                          </p:stCondLst>
                                        </p:cTn>
                                        <p:tgtEl>
                                          <p:spTgt spid="19"/>
                                        </p:tgtEl>
                                        <p:attrNameLst>
                                          <p:attrName>r</p:attrName>
                                        </p:attrNameLst>
                                      </p:cBhvr>
                                    </p:animRot>
                                    <p:animRot by="-240000">
                                      <p:cBhvr>
                                        <p:cTn id="43" dur="200" fill="hold">
                                          <p:stCondLst>
                                            <p:cond delay="600"/>
                                          </p:stCondLst>
                                        </p:cTn>
                                        <p:tgtEl>
                                          <p:spTgt spid="19"/>
                                        </p:tgtEl>
                                        <p:attrNameLst>
                                          <p:attrName>r</p:attrName>
                                        </p:attrNameLst>
                                      </p:cBhvr>
                                    </p:animRot>
                                    <p:animRot by="120000">
                                      <p:cBhvr>
                                        <p:cTn id="44" dur="200" fill="hold">
                                          <p:stCondLst>
                                            <p:cond delay="800"/>
                                          </p:stCondLst>
                                        </p:cTn>
                                        <p:tgtEl>
                                          <p:spTgt spid="1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9" grpId="0" animBg="1"/>
      <p:bldP spid="19" grpId="1" animBg="1"/>
      <p:bldP spid="2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610600" cy="6494085"/>
          </a:xfrm>
          <a:prstGeom prst="rect">
            <a:avLst/>
          </a:prstGeom>
        </p:spPr>
        <p:txBody>
          <a:bodyPr wrap="square">
            <a:spAutoFit/>
          </a:bodyPr>
          <a:lstStyle/>
          <a:p>
            <a:pPr>
              <a:spcAft>
                <a:spcPts val="0"/>
              </a:spcAft>
              <a:tabLst>
                <a:tab pos="2571750" algn="l"/>
              </a:tabLst>
            </a:pPr>
            <a:r>
              <a:rPr lang="pt-BR" sz="3200" b="1" dirty="0">
                <a:latin typeface="Times New Roman"/>
                <a:ea typeface="Times New Roman"/>
                <a:cs typeface="Times New Roman"/>
              </a:rPr>
              <a:t>YÊU CẦU CẦN ĐẠT	</a:t>
            </a:r>
            <a:endParaRPr lang="en-US" sz="3200" dirty="0">
              <a:latin typeface=".VnTime"/>
              <a:ea typeface="Times New Roman"/>
              <a:cs typeface="Times New Roman"/>
            </a:endParaRPr>
          </a:p>
          <a:p>
            <a:pPr>
              <a:spcAft>
                <a:spcPts val="0"/>
              </a:spcAft>
            </a:pPr>
            <a:r>
              <a:rPr lang="pt-BR" sz="3200" b="1" dirty="0">
                <a:latin typeface="Times New Roman"/>
                <a:ea typeface="Times New Roman"/>
                <a:cs typeface="Times New Roman"/>
              </a:rPr>
              <a:t>-</a:t>
            </a:r>
            <a:r>
              <a:rPr lang="pt-BR" sz="3200" dirty="0">
                <a:solidFill>
                  <a:srgbClr val="000000"/>
                </a:solidFill>
                <a:latin typeface="Times New Roman"/>
                <a:ea typeface="Times New Roman"/>
                <a:cs typeface="Times New Roman"/>
              </a:rPr>
              <a:t> Có khái niệm ban đầu về vận tốc, đơn vị đo vận tốc</a:t>
            </a:r>
            <a:r>
              <a:rPr lang="pt-BR" sz="3200" dirty="0" smtClean="0">
                <a:solidFill>
                  <a:srgbClr val="000000"/>
                </a:solidFill>
                <a:latin typeface="Times New Roman"/>
                <a:ea typeface="Times New Roman"/>
                <a:cs typeface="Times New Roman"/>
              </a:rPr>
              <a:t>. </a:t>
            </a:r>
            <a:r>
              <a:rPr lang="pt-BR" sz="3200" dirty="0">
                <a:solidFill>
                  <a:srgbClr val="000000"/>
                </a:solidFill>
                <a:latin typeface="Times New Roman"/>
                <a:ea typeface="Times New Roman"/>
                <a:cs typeface="Times New Roman"/>
              </a:rPr>
              <a:t>Biết tính vận tốc của một chuyển động đều.</a:t>
            </a:r>
            <a:endParaRPr lang="en-US" sz="3200" dirty="0">
              <a:latin typeface=".VnTime"/>
              <a:ea typeface="Times New Roman"/>
              <a:cs typeface="Times New Roman"/>
            </a:endParaRPr>
          </a:p>
          <a:p>
            <a:pPr algn="just">
              <a:spcAft>
                <a:spcPts val="0"/>
              </a:spcAft>
              <a:tabLst>
                <a:tab pos="340360" algn="l"/>
              </a:tabLst>
            </a:pPr>
            <a:r>
              <a:rPr lang="pl-PL" sz="3200" dirty="0">
                <a:solidFill>
                  <a:srgbClr val="000000"/>
                </a:solidFill>
                <a:latin typeface="Times New Roman"/>
                <a:ea typeface="Times New Roman"/>
                <a:cs typeface="Times New Roman"/>
              </a:rPr>
              <a:t>- HS làm bài 1, bài 2.</a:t>
            </a:r>
            <a:endParaRPr lang="en-US" sz="3200" dirty="0">
              <a:latin typeface=".VnTime"/>
              <a:ea typeface="Times New Roman"/>
              <a:cs typeface="Times New Roman"/>
            </a:endParaRPr>
          </a:p>
          <a:p>
            <a:pPr>
              <a:spcAft>
                <a:spcPts val="0"/>
              </a:spcAft>
            </a:pPr>
            <a:r>
              <a:rPr lang="pt-BR" sz="3200" b="1" dirty="0">
                <a:latin typeface="Times New Roman"/>
                <a:ea typeface="Times New Roman"/>
                <a:cs typeface="Times New Roman"/>
              </a:rPr>
              <a:t>-</a:t>
            </a:r>
            <a:r>
              <a:rPr lang="pl-PL" sz="3200" b="1" dirty="0">
                <a:latin typeface="Times New Roman"/>
                <a:ea typeface="Times New Roman"/>
                <a:cs typeface="Times New Roman"/>
              </a:rPr>
              <a:t> Năng lực</a:t>
            </a:r>
            <a:r>
              <a:rPr lang="pl-PL" sz="3200" b="1" dirty="0" smtClean="0">
                <a:latin typeface="Times New Roman"/>
                <a:ea typeface="Times New Roman"/>
                <a:cs typeface="Times New Roman"/>
              </a:rPr>
              <a:t>:</a:t>
            </a:r>
            <a:r>
              <a:rPr lang="pl-PL" sz="3200" dirty="0" smtClean="0">
                <a:latin typeface="Times New Roman"/>
                <a:ea typeface="Times New Roman"/>
                <a:cs typeface="Times New Roman"/>
              </a:rPr>
              <a:t> </a:t>
            </a:r>
            <a:r>
              <a:rPr lang="pl-PL" sz="3200" dirty="0">
                <a:latin typeface="Times New Roman"/>
                <a:ea typeface="Times New Roman"/>
                <a:cs typeface="Times New Roman"/>
              </a:rPr>
              <a:t>Năng </a:t>
            </a:r>
            <a:r>
              <a:rPr lang="en-US" sz="3200" smtClean="0">
                <a:latin typeface="Times New Roman"/>
                <a:ea typeface="Times New Roman"/>
                <a:cs typeface="Times New Roman"/>
              </a:rPr>
              <a:t>lực</a:t>
            </a:r>
            <a:r>
              <a:rPr lang="en-US" sz="3200" dirty="0" smtClean="0">
                <a:latin typeface="Times New Roman"/>
                <a:ea typeface="Times New Roman"/>
                <a:cs typeface="Times New Roman"/>
              </a:rPr>
              <a:t> </a:t>
            </a:r>
            <a:r>
              <a:rPr lang="en-US" sz="3200" dirty="0" err="1" smtClean="0">
                <a:latin typeface="Times New Roman"/>
                <a:ea typeface="Times New Roman"/>
                <a:cs typeface="Times New Roman"/>
              </a:rPr>
              <a:t>tự</a:t>
            </a:r>
            <a:r>
              <a:rPr lang="en-US" sz="3200" dirty="0" smtClean="0">
                <a:latin typeface="Times New Roman"/>
                <a:ea typeface="Times New Roman"/>
                <a:cs typeface="Times New Roman"/>
              </a:rPr>
              <a:t> </a:t>
            </a:r>
            <a:r>
              <a:rPr lang="pl-PL" sz="3200" dirty="0" smtClean="0">
                <a:latin typeface="Times New Roman"/>
                <a:ea typeface="Times New Roman"/>
                <a:cs typeface="Times New Roman"/>
              </a:rPr>
              <a:t>chủ </a:t>
            </a:r>
            <a:r>
              <a:rPr lang="pl-PL" sz="3200" dirty="0">
                <a:latin typeface="Times New Roman"/>
                <a:ea typeface="Times New Roman"/>
                <a:cs typeface="Times New Roman"/>
              </a:rPr>
              <a:t>và tự học, năng lực giao tiếp và hợp tác, năng lực giải quyết vấn đề và sáng tạo</a:t>
            </a:r>
            <a:r>
              <a:rPr lang="pl-PL" sz="3200" dirty="0" smtClean="0">
                <a:latin typeface="Times New Roman"/>
                <a:ea typeface="Times New Roman"/>
                <a:cs typeface="Times New Roman"/>
              </a:rPr>
              <a:t>. </a:t>
            </a:r>
            <a:r>
              <a:rPr lang="pl-PL" sz="3200" dirty="0">
                <a:latin typeface="Times New Roman"/>
                <a:ea typeface="Times New Roman"/>
                <a:cs typeface="Times New Roman"/>
              </a:rPr>
              <a:t>Năng lực tư duy và lập luận toán học, năng lực  mô hình hoá toán học, năng lực giải quyết vấn đề toán học, năng lực giao tiếp toán học, năng lực sử dụng công cụ và phương tiện toán học.</a:t>
            </a:r>
            <a:endParaRPr lang="en-US" sz="3200" dirty="0">
              <a:latin typeface=".VnTime"/>
              <a:ea typeface="Times New Roman"/>
              <a:cs typeface="Times New Roman"/>
            </a:endParaRPr>
          </a:p>
          <a:p>
            <a:pPr algn="just">
              <a:spcAft>
                <a:spcPts val="0"/>
              </a:spcAft>
            </a:pPr>
            <a:r>
              <a:rPr lang="pt-BR" sz="3200" b="1" dirty="0">
                <a:latin typeface="Times New Roman"/>
                <a:ea typeface="Times New Roman"/>
                <a:cs typeface="Times New Roman"/>
              </a:rPr>
              <a:t>- Phẩm chất: </a:t>
            </a:r>
            <a:r>
              <a:rPr lang="pt-BR" sz="3200" dirty="0">
                <a:latin typeface="Times New Roman"/>
                <a:ea typeface="Times New Roman"/>
                <a:cs typeface="Times New Roman"/>
              </a:rPr>
              <a:t>Chăm chỉ, trung thực, có trách nhiệm với toán học và cẩn thận khi làm bài, y</a:t>
            </a:r>
            <a:r>
              <a:rPr lang="pt-BR" sz="3200" dirty="0">
                <a:solidFill>
                  <a:srgbClr val="000000"/>
                </a:solidFill>
                <a:latin typeface="Times New Roman"/>
                <a:ea typeface="Times New Roman"/>
                <a:cs typeface="Times New Roman"/>
              </a:rPr>
              <a:t>êu thích môn học.</a:t>
            </a:r>
            <a:endParaRPr lang="en-US" sz="3200" dirty="0">
              <a:effectLst/>
              <a:latin typeface=".VnTime"/>
              <a:ea typeface="Times New Roman"/>
              <a:cs typeface="Times New Roman"/>
            </a:endParaRPr>
          </a:p>
        </p:txBody>
      </p:sp>
    </p:spTree>
    <p:extLst>
      <p:ext uri="{BB962C8B-B14F-4D97-AF65-F5344CB8AC3E}">
        <p14:creationId xmlns:p14="http://schemas.microsoft.com/office/powerpoint/2010/main" val="274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447800" y="838200"/>
            <a:ext cx="5791200" cy="243840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smtClean="0">
                <a:solidFill>
                  <a:srgbClr val="FF0000"/>
                </a:solidFill>
                <a:latin typeface="Times New Roman" pitchFamily="18" charset="0"/>
                <a:cs typeface="Times New Roman" pitchFamily="18" charset="0"/>
              </a:rPr>
              <a:t>Nêu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cách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tính</a:t>
            </a:r>
            <a:endParaRPr lang="en-US" sz="4800" b="1" dirty="0" smtClean="0">
              <a:solidFill>
                <a:srgbClr val="FF0000"/>
              </a:solidFill>
              <a:latin typeface="Times New Roman" pitchFamily="18" charset="0"/>
              <a:cs typeface="Times New Roman" pitchFamily="18" charset="0"/>
            </a:endParaRPr>
          </a:p>
          <a:p>
            <a:pPr algn="ct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vận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tốc</a:t>
            </a:r>
            <a:r>
              <a:rPr lang="en-US" sz="4800" b="1" dirty="0" smtClean="0">
                <a:solidFill>
                  <a:srgbClr val="FF0000"/>
                </a:solidFill>
                <a:latin typeface="Times New Roman" pitchFamily="18" charset="0"/>
                <a:cs typeface="Times New Roman" pitchFamily="18" charset="0"/>
              </a:rPr>
              <a:t> ?</a:t>
            </a:r>
            <a:endParaRPr lang="en-US" sz="4800" b="1" dirty="0">
              <a:solidFill>
                <a:srgbClr val="FF0000"/>
              </a:solidFill>
              <a:latin typeface="Times New Roman" pitchFamily="18" charset="0"/>
              <a:cs typeface="Times New Roman" pitchFamily="18" charset="0"/>
            </a:endParaRPr>
          </a:p>
        </p:txBody>
      </p:sp>
      <p:sp>
        <p:nvSpPr>
          <p:cNvPr id="17" name="Horizontal Scroll 16"/>
          <p:cNvSpPr/>
          <p:nvPr/>
        </p:nvSpPr>
        <p:spPr>
          <a:xfrm>
            <a:off x="0" y="3886200"/>
            <a:ext cx="9144000" cy="1524000"/>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latin typeface="Times New Roman" pitchFamily="18" charset="0"/>
                <a:cs typeface="Times New Roman" pitchFamily="18" charset="0"/>
              </a:rPr>
              <a:t>Muốn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tốc</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chia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endParaRPr lang="en-US" sz="2800" b="1" dirty="0">
              <a:latin typeface="Times New Roman" pitchFamily="18" charset="0"/>
              <a:cs typeface="Times New Roman" pitchFamily="18" charset="0"/>
            </a:endParaRPr>
          </a:p>
        </p:txBody>
      </p:sp>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60146"/>
            <a:ext cx="1330036" cy="928915"/>
          </a:xfrm>
          <a:prstGeom prst="rect">
            <a:avLst/>
          </a:prstGeom>
        </p:spPr>
      </p:pic>
    </p:spTree>
    <p:extLst>
      <p:ext uri="{BB962C8B-B14F-4D97-AF65-F5344CB8AC3E}">
        <p14:creationId xmlns:p14="http://schemas.microsoft.com/office/powerpoint/2010/main" val="1544277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762000" y="1295400"/>
            <a:ext cx="6172200" cy="36576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tốc</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Cloud 6"/>
          <p:cNvSpPr/>
          <p:nvPr/>
        </p:nvSpPr>
        <p:spPr>
          <a:xfrm>
            <a:off x="1752600" y="3886200"/>
            <a:ext cx="7010400" cy="27432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solidFill>
                  <a:srgbClr val="FF0000"/>
                </a:solidFill>
                <a:latin typeface="Times New Roman" pitchFamily="18" charset="0"/>
                <a:cs typeface="Times New Roman" pitchFamily="18" charset="0"/>
              </a:rPr>
              <a:t>Đơn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vị</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vận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tốc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bằng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vị</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quãng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đường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vị</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gian</a:t>
            </a:r>
            <a:endParaRPr lang="en-US" sz="2400" dirty="0">
              <a:solidFill>
                <a:srgbClr val="FF0000"/>
              </a:solidFill>
              <a:latin typeface="Times New Roman" pitchFamily="18" charset="0"/>
              <a:cs typeface="Times New Roman" pitchFamily="18" charset="0"/>
            </a:endParaRPr>
          </a:p>
        </p:txBody>
      </p:sp>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00487"/>
            <a:ext cx="1330036" cy="928915"/>
          </a:xfrm>
          <a:prstGeom prst="rect">
            <a:avLst/>
          </a:prstGeom>
        </p:spPr>
      </p:pic>
    </p:spTree>
    <p:extLst>
      <p:ext uri="{BB962C8B-B14F-4D97-AF65-F5344CB8AC3E}">
        <p14:creationId xmlns:p14="http://schemas.microsoft.com/office/powerpoint/2010/main" val="804723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914400" y="1981200"/>
            <a:ext cx="5486400" cy="25146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Nêu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tốc</a:t>
            </a:r>
            <a:r>
              <a:rPr lang="en-US" sz="3200" b="1" dirty="0" smtClean="0">
                <a:latin typeface="Times New Roman" pitchFamily="18" charset="0"/>
                <a:cs typeface="Times New Roman" pitchFamily="18" charset="0"/>
              </a:rPr>
              <a:t> </a:t>
            </a:r>
            <a:r>
              <a:rPr lang="en-US" b="1" dirty="0" smtClean="0"/>
              <a:t>?</a:t>
            </a:r>
            <a:endParaRPr lang="en-US" b="1" dirty="0"/>
          </a:p>
        </p:txBody>
      </p:sp>
      <p:sp>
        <p:nvSpPr>
          <p:cNvPr id="7" name="TextBox 6"/>
          <p:cNvSpPr txBox="1"/>
          <p:nvPr/>
        </p:nvSpPr>
        <p:spPr>
          <a:xfrm>
            <a:off x="4648200" y="4800600"/>
            <a:ext cx="2438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5400" b="1" dirty="0">
                <a:solidFill>
                  <a:srgbClr val="FF0000"/>
                </a:solidFill>
                <a:latin typeface="Times New Roman" pitchFamily="18" charset="0"/>
                <a:cs typeface="Times New Roman" pitchFamily="18" charset="0"/>
              </a:rPr>
              <a:t>v</a:t>
            </a:r>
            <a:r>
              <a:rPr lang="en-US" sz="5400" b="1" dirty="0" smtClean="0">
                <a:solidFill>
                  <a:srgbClr val="FF0000"/>
                </a:solidFill>
                <a:latin typeface="Times New Roman" pitchFamily="18" charset="0"/>
                <a:cs typeface="Times New Roman" pitchFamily="18" charset="0"/>
              </a:rPr>
              <a:t> = s : t</a:t>
            </a:r>
            <a:endParaRPr lang="en-US" sz="5400" b="1" dirty="0">
              <a:solidFill>
                <a:srgbClr val="FF0000"/>
              </a:solidFill>
              <a:latin typeface="Times New Roman" pitchFamily="18" charset="0"/>
              <a:cs typeface="Times New Roman" pitchFamily="18" charset="0"/>
            </a:endParaRPr>
          </a:p>
        </p:txBody>
      </p:sp>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5562603"/>
            <a:ext cx="1330036" cy="928915"/>
          </a:xfrm>
          <a:prstGeom prst="rect">
            <a:avLst/>
          </a:prstGeom>
        </p:spPr>
      </p:pic>
    </p:spTree>
    <p:extLst>
      <p:ext uri="{BB962C8B-B14F-4D97-AF65-F5344CB8AC3E}">
        <p14:creationId xmlns:p14="http://schemas.microsoft.com/office/powerpoint/2010/main" val="4091022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grpId="1" nodeType="click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600200" y="0"/>
            <a:ext cx="5867400" cy="37338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solidFill>
                  <a:srgbClr val="FF0000"/>
                </a:solidFill>
                <a:latin typeface="Times New Roman" pitchFamily="18" charset="0"/>
                <a:cs typeface="Times New Roman" pitchFamily="18" charset="0"/>
              </a:rPr>
              <a:t>Ý </a:t>
            </a:r>
            <a:r>
              <a:rPr lang="en-US" sz="2400" b="1" dirty="0" err="1" smtClean="0">
                <a:solidFill>
                  <a:srgbClr val="FF0000"/>
                </a:solidFill>
                <a:latin typeface="Times New Roman" pitchFamily="18" charset="0"/>
                <a:cs typeface="Times New Roman" pitchFamily="18" charset="0"/>
              </a:rPr>
              <a:t>nghĩa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vận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tốc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chúng</a:t>
            </a:r>
            <a:r>
              <a:rPr lang="en-US" sz="2400" b="1" dirty="0" smtClean="0">
                <a:solidFill>
                  <a:srgbClr val="FF0000"/>
                </a:solidFill>
                <a:latin typeface="Times New Roman" pitchFamily="18" charset="0"/>
                <a:cs typeface="Times New Roman" pitchFamily="18" charset="0"/>
              </a:rPr>
              <a:t> ta </a:t>
            </a:r>
            <a:r>
              <a:rPr lang="en-US" sz="2400" b="1" dirty="0" err="1" smtClean="0">
                <a:solidFill>
                  <a:srgbClr val="FF0000"/>
                </a:solidFill>
                <a:latin typeface="Times New Roman" pitchFamily="18" charset="0"/>
                <a:cs typeface="Times New Roman" pitchFamily="18" charset="0"/>
              </a:rPr>
              <a:t>biết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được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đều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gì</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endParaRPr>
          </a:p>
        </p:txBody>
      </p:sp>
      <p:sp>
        <p:nvSpPr>
          <p:cNvPr id="4" name="Rounded Rectangle 3"/>
          <p:cNvSpPr/>
          <p:nvPr/>
        </p:nvSpPr>
        <p:spPr>
          <a:xfrm>
            <a:off x="1143000" y="3810000"/>
            <a:ext cx="7162800" cy="17526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rgbClr val="FF0000"/>
                </a:solidFill>
                <a:latin typeface="Times New Roman" pitchFamily="18" charset="0"/>
                <a:cs typeface="Times New Roman" pitchFamily="18" charset="0"/>
              </a:rPr>
              <a:t>Vận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tốc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chậm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chuyển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gian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endParaRPr>
          </a:p>
        </p:txBody>
      </p:sp>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624287"/>
            <a:ext cx="1330036" cy="928915"/>
          </a:xfrm>
          <a:prstGeom prst="rect">
            <a:avLst/>
          </a:prstGeom>
        </p:spPr>
      </p:pic>
    </p:spTree>
    <p:extLst>
      <p:ext uri="{BB962C8B-B14F-4D97-AF65-F5344CB8AC3E}">
        <p14:creationId xmlns:p14="http://schemas.microsoft.com/office/powerpoint/2010/main" val="804723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67011"/>
            <a:ext cx="2202873" cy="2502464"/>
          </a:xfrm>
        </p:spPr>
      </p:pic>
      <p:sp>
        <p:nvSpPr>
          <p:cNvPr id="4" name="Rectangle 3"/>
          <p:cNvSpPr/>
          <p:nvPr/>
        </p:nvSpPr>
        <p:spPr>
          <a:xfrm>
            <a:off x="2743203" y="1905004"/>
            <a:ext cx="5684791" cy="2138065"/>
          </a:xfrm>
          <a:prstGeom prst="rect">
            <a:avLst/>
          </a:prstGeom>
          <a:noFill/>
        </p:spPr>
        <p:txBody>
          <a:bodyPr wrap="none" lIns="91440" tIns="45720" rIns="91440" bIns="45720">
            <a:prstTxWarp prst="textWave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err="1"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Khởi</a:t>
            </a:r>
            <a:r>
              <a:rPr lang="en-US" sz="5400" b="1" dirty="0"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400" b="1" dirty="0" err="1"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động</a:t>
            </a:r>
            <a:endParaRPr lang="en-US" sz="5400" b="1" cap="none" spc="0"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771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grpId="1" nodeType="click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257800"/>
          </a:xfrm>
        </p:spPr>
        <p:txBody>
          <a:bodyPr>
            <a:normAutofit lnSpcReduction="10000"/>
          </a:bodyPr>
          <a:lstStyle/>
          <a:p>
            <a:pPr marL="0" indent="0">
              <a:buNone/>
            </a:pPr>
            <a:r>
              <a:rPr lang="en-US" sz="2800" b="1" dirty="0" err="1" smtClean="0">
                <a:latin typeface="Times New Roman" pitchFamily="18" charset="0"/>
                <a:cs typeface="Times New Roman" pitchFamily="18" charset="0"/>
              </a:rPr>
              <a:t>Chọn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a:t>
            </a:r>
          </a:p>
          <a:p>
            <a:pPr marL="514350" indent="-514350">
              <a:buAutoNum type="arabicParenR"/>
            </a:pP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12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giờ</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25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phút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+ 4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giờ</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15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phút</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40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35 </a:t>
            </a:r>
            <a:r>
              <a:rPr lang="en-US" sz="2800" dirty="0" err="1" smtClean="0">
                <a:latin typeface="Times New Roman" pitchFamily="18" charset="0"/>
                <a:cs typeface="Times New Roman" pitchFamily="18" charset="0"/>
              </a:rPr>
              <a:t>phút</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40 </a:t>
            </a:r>
            <a:r>
              <a:rPr lang="en-US" sz="2800" dirty="0" err="1" smtClean="0">
                <a:latin typeface="Times New Roman" pitchFamily="18" charset="0"/>
                <a:cs typeface="Times New Roman" pitchFamily="18" charset="0"/>
              </a:rPr>
              <a:t>phút</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35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0" indent="0">
              <a:buNone/>
            </a:pP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34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phút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58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giây</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14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phút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23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giây</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p>
          <a:p>
            <a:pPr marL="514350" indent="-514350">
              <a:buAutoNum type="alphaLcPeriod"/>
            </a:pPr>
            <a:r>
              <a:rPr lang="en-US" sz="2800" dirty="0" smtClean="0">
                <a:latin typeface="Times New Roman" pitchFamily="18" charset="0"/>
                <a:cs typeface="Times New Roman" pitchFamily="18" charset="0"/>
              </a:rPr>
              <a:t>19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55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20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35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20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30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19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30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endParaRPr lang="en-US" dirty="0">
              <a:latin typeface="Times New Roman" pitchFamily="18" charset="0"/>
              <a:cs typeface="Times New Roman" pitchFamily="18" charset="0"/>
            </a:endParaRPr>
          </a:p>
        </p:txBody>
      </p:sp>
      <p:sp>
        <p:nvSpPr>
          <p:cNvPr id="4" name="Oval 3"/>
          <p:cNvSpPr/>
          <p:nvPr/>
        </p:nvSpPr>
        <p:spPr>
          <a:xfrm>
            <a:off x="304800" y="4953002"/>
            <a:ext cx="533400" cy="56803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i="1" dirty="0"/>
          </a:p>
        </p:txBody>
      </p:sp>
      <p:sp>
        <p:nvSpPr>
          <p:cNvPr id="5" name="Oval 4"/>
          <p:cNvSpPr/>
          <p:nvPr/>
        </p:nvSpPr>
        <p:spPr>
          <a:xfrm>
            <a:off x="304800" y="3124205"/>
            <a:ext cx="533400" cy="54773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i="1" dirty="0"/>
          </a:p>
        </p:txBody>
      </p:sp>
    </p:spTree>
    <p:extLst>
      <p:ext uri="{BB962C8B-B14F-4D97-AF65-F5344CB8AC3E}">
        <p14:creationId xmlns:p14="http://schemas.microsoft.com/office/powerpoint/2010/main" val="4212882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down)">
                                      <p:cBhvr>
                                        <p:cTn id="80" dur="580">
                                          <p:stCondLst>
                                            <p:cond delay="0"/>
                                          </p:stCondLst>
                                        </p:cTn>
                                        <p:tgtEl>
                                          <p:spTgt spid="4"/>
                                        </p:tgtEl>
                                      </p:cBhvr>
                                    </p:animEffect>
                                    <p:anim calcmode="lin" valueType="num">
                                      <p:cBhvr>
                                        <p:cTn id="8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6" dur="26">
                                          <p:stCondLst>
                                            <p:cond delay="650"/>
                                          </p:stCondLst>
                                        </p:cTn>
                                        <p:tgtEl>
                                          <p:spTgt spid="4"/>
                                        </p:tgtEl>
                                      </p:cBhvr>
                                      <p:to x="100000" y="60000"/>
                                    </p:animScale>
                                    <p:animScale>
                                      <p:cBhvr>
                                        <p:cTn id="87" dur="166" decel="50000">
                                          <p:stCondLst>
                                            <p:cond delay="676"/>
                                          </p:stCondLst>
                                        </p:cTn>
                                        <p:tgtEl>
                                          <p:spTgt spid="4"/>
                                        </p:tgtEl>
                                      </p:cBhvr>
                                      <p:to x="100000" y="100000"/>
                                    </p:animScale>
                                    <p:animScale>
                                      <p:cBhvr>
                                        <p:cTn id="88" dur="26">
                                          <p:stCondLst>
                                            <p:cond delay="1312"/>
                                          </p:stCondLst>
                                        </p:cTn>
                                        <p:tgtEl>
                                          <p:spTgt spid="4"/>
                                        </p:tgtEl>
                                      </p:cBhvr>
                                      <p:to x="100000" y="80000"/>
                                    </p:animScale>
                                    <p:animScale>
                                      <p:cBhvr>
                                        <p:cTn id="89" dur="166" decel="50000">
                                          <p:stCondLst>
                                            <p:cond delay="1338"/>
                                          </p:stCondLst>
                                        </p:cTn>
                                        <p:tgtEl>
                                          <p:spTgt spid="4"/>
                                        </p:tgtEl>
                                      </p:cBhvr>
                                      <p:to x="100000" y="100000"/>
                                    </p:animScale>
                                    <p:animScale>
                                      <p:cBhvr>
                                        <p:cTn id="90" dur="26">
                                          <p:stCondLst>
                                            <p:cond delay="1642"/>
                                          </p:stCondLst>
                                        </p:cTn>
                                        <p:tgtEl>
                                          <p:spTgt spid="4"/>
                                        </p:tgtEl>
                                      </p:cBhvr>
                                      <p:to x="100000" y="90000"/>
                                    </p:animScale>
                                    <p:animScale>
                                      <p:cBhvr>
                                        <p:cTn id="91" dur="166" decel="50000">
                                          <p:stCondLst>
                                            <p:cond delay="1668"/>
                                          </p:stCondLst>
                                        </p:cTn>
                                        <p:tgtEl>
                                          <p:spTgt spid="4"/>
                                        </p:tgtEl>
                                      </p:cBhvr>
                                      <p:to x="100000" y="100000"/>
                                    </p:animScale>
                                    <p:animScale>
                                      <p:cBhvr>
                                        <p:cTn id="92" dur="26">
                                          <p:stCondLst>
                                            <p:cond delay="1808"/>
                                          </p:stCondLst>
                                        </p:cTn>
                                        <p:tgtEl>
                                          <p:spTgt spid="4"/>
                                        </p:tgtEl>
                                      </p:cBhvr>
                                      <p:to x="100000" y="95000"/>
                                    </p:animScale>
                                    <p:animScale>
                                      <p:cBhvr>
                                        <p:cTn id="9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827" y="762000"/>
            <a:ext cx="8229600" cy="5257800"/>
          </a:xfrm>
        </p:spPr>
        <p:txBody>
          <a:bodyPr/>
          <a:lstStyle/>
          <a:p>
            <a:pPr marL="0" indent="0">
              <a:buNone/>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4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giờ</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12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phút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x 4 = ?</a:t>
            </a: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58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48 </a:t>
            </a:r>
            <a:r>
              <a:rPr lang="en-US" sz="2800" dirty="0" err="1" smtClean="0">
                <a:latin typeface="Times New Roman" pitchFamily="18" charset="0"/>
                <a:cs typeface="Times New Roman" pitchFamily="18" charset="0"/>
              </a:rPr>
              <a:t>phút</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58 </a:t>
            </a:r>
            <a:r>
              <a:rPr lang="en-US" sz="2800" dirty="0" err="1" smtClean="0">
                <a:latin typeface="Times New Roman" pitchFamily="18" charset="0"/>
                <a:cs typeface="Times New Roman" pitchFamily="18" charset="0"/>
              </a:rPr>
              <a:t>phút</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48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0" indent="0">
              <a:buNone/>
            </a:pP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20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phút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50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giây</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5 = ?</a:t>
            </a:r>
          </a:p>
          <a:p>
            <a:pPr marL="514350" indent="-514350">
              <a:buAutoNum type="alphaLcPeriod"/>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10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10 </a:t>
            </a:r>
            <a:r>
              <a:rPr lang="en-US" sz="2800" dirty="0" err="1" smtClean="0">
                <a:latin typeface="Times New Roman" pitchFamily="18" charset="0"/>
                <a:cs typeface="Times New Roman" pitchFamily="18" charset="0"/>
              </a:rPr>
              <a:t>phút</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giây</a:t>
            </a:r>
            <a:endParaRPr lang="en-US" sz="2800" dirty="0" smtClean="0">
              <a:latin typeface="Times New Roman" pitchFamily="18" charset="0"/>
              <a:cs typeface="Times New Roman" pitchFamily="18" charset="0"/>
            </a:endParaRPr>
          </a:p>
          <a:p>
            <a:pPr marL="514350" indent="-514350">
              <a:buAutoNum type="alphaLcPeriod"/>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phút</a:t>
            </a:r>
            <a:endParaRPr lang="en-US" sz="2800" dirty="0">
              <a:latin typeface="Times New Roman" pitchFamily="18" charset="0"/>
              <a:cs typeface="Times New Roman" pitchFamily="18" charset="0"/>
            </a:endParaRPr>
          </a:p>
        </p:txBody>
      </p:sp>
      <p:sp>
        <p:nvSpPr>
          <p:cNvPr id="4" name="Oval 3"/>
          <p:cNvSpPr/>
          <p:nvPr/>
        </p:nvSpPr>
        <p:spPr>
          <a:xfrm>
            <a:off x="301668" y="2362200"/>
            <a:ext cx="533400" cy="56803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i="1" dirty="0"/>
          </a:p>
        </p:txBody>
      </p:sp>
      <p:sp>
        <p:nvSpPr>
          <p:cNvPr id="5" name="Oval 4"/>
          <p:cNvSpPr/>
          <p:nvPr/>
        </p:nvSpPr>
        <p:spPr>
          <a:xfrm>
            <a:off x="228600" y="4419600"/>
            <a:ext cx="533400" cy="56803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i="1" dirty="0"/>
          </a:p>
        </p:txBody>
      </p:sp>
    </p:spTree>
    <p:extLst>
      <p:ext uri="{BB962C8B-B14F-4D97-AF65-F5344CB8AC3E}">
        <p14:creationId xmlns:p14="http://schemas.microsoft.com/office/powerpoint/2010/main" val="4212882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ChangeAspect="1"/>
          </p:cNvPicPr>
          <p:nvPr/>
        </p:nvPicPr>
        <p:blipFill>
          <a:blip r:embed="rId2"/>
          <a:srcRect/>
          <a:stretch>
            <a:fillRect/>
          </a:stretch>
        </p:blipFill>
        <p:spPr bwMode="auto">
          <a:xfrm>
            <a:off x="577850" y="279400"/>
            <a:ext cx="8108950" cy="6350000"/>
          </a:xfrm>
          <a:prstGeom prst="rect">
            <a:avLst/>
          </a:prstGeom>
          <a:noFill/>
          <a:ln w="9525">
            <a:noFill/>
            <a:miter lim="800000"/>
            <a:headEnd/>
            <a:tailEnd/>
          </a:ln>
        </p:spPr>
      </p:pic>
      <p:sp>
        <p:nvSpPr>
          <p:cNvPr id="3" name="WordArt 11"/>
          <p:cNvSpPr>
            <a:spLocks noChangeArrowheads="1" noChangeShapeType="1" noTextEdit="1"/>
          </p:cNvSpPr>
          <p:nvPr/>
        </p:nvSpPr>
        <p:spPr bwMode="auto">
          <a:xfrm>
            <a:off x="2362200" y="3583519"/>
            <a:ext cx="4876800" cy="1674283"/>
          </a:xfrm>
          <a:prstGeom prst="rect">
            <a:avLst/>
          </a:prstGeom>
        </p:spPr>
        <p:txBody>
          <a:bodyPr wrap="none" fromWordArt="1">
            <a:prstTxWarp prst="textPlain">
              <a:avLst>
                <a:gd name="adj" fmla="val 50000"/>
              </a:avLst>
            </a:prstTxWarp>
          </a:bodyPr>
          <a:lstStyle/>
          <a:p>
            <a:r>
              <a:rPr lang="en-US" sz="3600" kern="10" dirty="0" err="1">
                <a:ln w="9525">
                  <a:solidFill>
                    <a:srgbClr val="99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kern="10" dirty="0">
                <a:ln w="9525">
                  <a:solidFill>
                    <a:srgbClr val="99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99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mới</a:t>
            </a:r>
            <a:endParaRPr lang="en-US" sz="3600" kern="10" dirty="0">
              <a:ln w="9525">
                <a:solidFill>
                  <a:srgbClr val="99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ppt_x"/>
                                          </p:val>
                                        </p:tav>
                                        <p:tav tm="100000">
                                          <p:val>
                                            <p:strVal val="#ppt_x"/>
                                          </p:val>
                                        </p:tav>
                                      </p:tavLst>
                                    </p:anim>
                                    <p:anim calcmode="lin" valueType="num">
                                      <p:cBhvr additive="base">
                                        <p:cTn id="1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3"/>
            <a:ext cx="8153400" cy="2062103"/>
          </a:xfrm>
          <a:prstGeom prst="rect">
            <a:avLst/>
          </a:prstGeom>
          <a:noFill/>
        </p:spPr>
        <p:txBody>
          <a:bodyPr wrap="square" rtlCol="0">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niệm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tốc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tốc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gì</a:t>
            </a:r>
            <a:r>
              <a:rPr lang="en-US" sz="3200" b="1" dirty="0" smtClean="0">
                <a:solidFill>
                  <a:srgbClr val="FF0000"/>
                </a:solidFill>
                <a:latin typeface="Times New Roman" panose="02020603050405020304" pitchFamily="18" charset="0"/>
                <a:cs typeface="Times New Roman" panose="02020603050405020304" pitchFamily="18" charset="0"/>
              </a:rPr>
              <a:t> ?</a:t>
            </a:r>
          </a:p>
          <a:p>
            <a:pPr algn="just"/>
            <a:r>
              <a:rPr lang="en-US" sz="3200" b="1" dirty="0" err="1">
                <a:solidFill>
                  <a:schemeClr val="tx2">
                    <a:lumMod val="75000"/>
                  </a:schemeClr>
                </a:solidFill>
                <a:latin typeface="Times New Roman" pitchFamily="18" charset="0"/>
                <a:cs typeface="Times New Roman" pitchFamily="18" charset="0"/>
              </a:rPr>
              <a:t>Là</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tốc</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độ</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chuyển</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động</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nhanh</a:t>
            </a:r>
            <a:r>
              <a:rPr lang="en-US" sz="3200" b="1" dirty="0">
                <a:solidFill>
                  <a:schemeClr val="tx2">
                    <a:lumMod val="75000"/>
                  </a:schemeClr>
                </a:solidFill>
                <a:latin typeface="Times New Roman" pitchFamily="18" charset="0"/>
                <a:cs typeface="Times New Roman" pitchFamily="18" charset="0"/>
              </a:rPr>
              <a:t> hay </a:t>
            </a:r>
            <a:r>
              <a:rPr lang="en-US" sz="3200" b="1" dirty="0" err="1">
                <a:solidFill>
                  <a:schemeClr val="tx2">
                    <a:lumMod val="75000"/>
                  </a:schemeClr>
                </a:solidFill>
                <a:latin typeface="Times New Roman" pitchFamily="18" charset="0"/>
                <a:cs typeface="Times New Roman" pitchFamily="18" charset="0"/>
              </a:rPr>
              <a:t>chậm</a:t>
            </a:r>
            <a:r>
              <a:rPr lang="en-US" sz="3200" b="1" dirty="0">
                <a:solidFill>
                  <a:schemeClr val="tx2">
                    <a:lumMod val="75000"/>
                  </a:schemeClr>
                </a:solidFill>
                <a:latin typeface="Times New Roman" pitchFamily="18" charset="0"/>
                <a:cs typeface="Times New Roman" pitchFamily="18" charset="0"/>
              </a:rPr>
              <a:t> </a:t>
            </a:r>
            <a:r>
              <a:rPr lang="en-US" sz="3200" b="1" dirty="0" err="1" smtClean="0">
                <a:solidFill>
                  <a:schemeClr val="tx2">
                    <a:lumMod val="75000"/>
                  </a:schemeClr>
                </a:solidFill>
                <a:latin typeface="Times New Roman" pitchFamily="18" charset="0"/>
                <a:cs typeface="Times New Roman" pitchFamily="18" charset="0"/>
              </a:rPr>
              <a:t>của</a:t>
            </a:r>
            <a:r>
              <a:rPr lang="en-US" sz="3200" b="1" dirty="0" smtClean="0">
                <a:solidFill>
                  <a:schemeClr val="tx2">
                    <a:lumMod val="75000"/>
                  </a:schemeClr>
                </a:solidFill>
                <a:latin typeface="Times New Roman" pitchFamily="18" charset="0"/>
                <a:cs typeface="Times New Roman" pitchFamily="18" charset="0"/>
              </a:rPr>
              <a:t> </a:t>
            </a:r>
            <a:r>
              <a:rPr lang="en-US" sz="3200" b="1" dirty="0" err="1" smtClean="0">
                <a:solidFill>
                  <a:schemeClr val="tx2">
                    <a:lumMod val="75000"/>
                  </a:schemeClr>
                </a:solidFill>
                <a:latin typeface="Times New Roman" pitchFamily="18" charset="0"/>
                <a:cs typeface="Times New Roman" pitchFamily="18" charset="0"/>
              </a:rPr>
              <a:t>chuyển</a:t>
            </a:r>
            <a:r>
              <a:rPr lang="en-US" sz="3200" b="1" dirty="0" smtClean="0">
                <a:solidFill>
                  <a:schemeClr val="tx2">
                    <a:lumMod val="75000"/>
                  </a:schemeClr>
                </a:solidFill>
                <a:latin typeface="Times New Roman" pitchFamily="18" charset="0"/>
                <a:cs typeface="Times New Roman" pitchFamily="18" charset="0"/>
              </a:rPr>
              <a:t> </a:t>
            </a:r>
            <a:r>
              <a:rPr lang="en-US" sz="3200" b="1" dirty="0" err="1" smtClean="0">
                <a:solidFill>
                  <a:schemeClr val="tx2">
                    <a:lumMod val="75000"/>
                  </a:schemeClr>
                </a:solidFill>
                <a:latin typeface="Times New Roman" pitchFamily="18" charset="0"/>
                <a:cs typeface="Times New Roman" pitchFamily="18" charset="0"/>
              </a:rPr>
              <a:t>động</a:t>
            </a:r>
            <a:r>
              <a:rPr lang="en-US" sz="3200" b="1" dirty="0" smtClean="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trong</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một</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đơn</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vị</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thời</a:t>
            </a:r>
            <a:r>
              <a:rPr lang="en-US" sz="3200" b="1" dirty="0">
                <a:solidFill>
                  <a:schemeClr val="tx2">
                    <a:lumMod val="75000"/>
                  </a:schemeClr>
                </a:solidFill>
                <a:latin typeface="Times New Roman" pitchFamily="18" charset="0"/>
                <a:cs typeface="Times New Roman" pitchFamily="18" charset="0"/>
              </a:rPr>
              <a:t> </a:t>
            </a:r>
            <a:r>
              <a:rPr lang="en-US" sz="3200" b="1" dirty="0" err="1" smtClean="0">
                <a:solidFill>
                  <a:schemeClr val="tx2">
                    <a:lumMod val="75000"/>
                  </a:schemeClr>
                </a:solidFill>
                <a:latin typeface="Times New Roman" pitchFamily="18" charset="0"/>
                <a:cs typeface="Times New Roman" pitchFamily="18" charset="0"/>
              </a:rPr>
              <a:t>gian</a:t>
            </a:r>
            <a:r>
              <a:rPr lang="en-US" sz="3200" b="1" dirty="0" smtClean="0">
                <a:solidFill>
                  <a:schemeClr val="tx2">
                    <a:lumMod val="75000"/>
                  </a:schemeClr>
                </a:solidFill>
                <a:latin typeface="Times New Roman" pitchFamily="18" charset="0"/>
                <a:cs typeface="Times New Roman" pitchFamily="18" charset="0"/>
              </a:rPr>
              <a:t>.</a:t>
            </a:r>
            <a:endParaRPr lang="en-US" sz="3200" b="1" dirty="0">
              <a:solidFill>
                <a:schemeClr val="tx2">
                  <a:lumMod val="75000"/>
                </a:schemeClr>
              </a:solidFill>
              <a:latin typeface="Times New Roman" pitchFamily="18" charset="0"/>
              <a:cs typeface="Times New Roman" pitchFamily="18" charset="0"/>
            </a:endParaRPr>
          </a:p>
          <a:p>
            <a:endParaRPr lang="en-US" sz="3200" b="1" dirty="0">
              <a:solidFill>
                <a:schemeClr val="tx2">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747129"/>
            <a:ext cx="2286000" cy="25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78073"/>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1" y="2773323"/>
            <a:ext cx="34194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5638800"/>
            <a:ext cx="2667000" cy="369332"/>
          </a:xfrm>
          <a:prstGeom prst="rect">
            <a:avLst/>
          </a:prstGeom>
          <a:noFill/>
        </p:spPr>
        <p:txBody>
          <a:bodyPr wrap="square" rtlCol="0">
            <a:spAutoFit/>
          </a:bodyPr>
          <a:lstStyle/>
          <a:p>
            <a:r>
              <a:rPr lang="en-US" b="1" dirty="0" smtClean="0">
                <a:solidFill>
                  <a:schemeClr val="tx2">
                    <a:lumMod val="75000"/>
                  </a:schemeClr>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Chuyển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động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ô </a:t>
            </a:r>
            <a:r>
              <a:rPr lang="en-US" b="1" dirty="0" err="1" smtClean="0">
                <a:solidFill>
                  <a:srgbClr val="FF0000"/>
                </a:solidFill>
                <a:latin typeface="Times New Roman" pitchFamily="18" charset="0"/>
                <a:cs typeface="Times New Roman" pitchFamily="18" charset="0"/>
              </a:rPr>
              <a:t>tô</a:t>
            </a:r>
            <a:r>
              <a:rPr lang="en-US" b="1" dirty="0" smtClean="0">
                <a:solidFill>
                  <a:srgbClr val="FF0000"/>
                </a:solidFill>
                <a:latin typeface="Times New Roman" pitchFamily="18" charset="0"/>
                <a:cs typeface="Times New Roman" pitchFamily="18" charset="0"/>
              </a:rPr>
              <a:t> </a:t>
            </a:r>
            <a:endParaRPr lang="en-US" dirty="0">
              <a:solidFill>
                <a:srgbClr val="FF0000"/>
              </a:solidFill>
            </a:endParaRPr>
          </a:p>
        </p:txBody>
      </p:sp>
      <p:sp>
        <p:nvSpPr>
          <p:cNvPr id="11" name="TextBox 10"/>
          <p:cNvSpPr txBox="1"/>
          <p:nvPr/>
        </p:nvSpPr>
        <p:spPr>
          <a:xfrm>
            <a:off x="3200400" y="5562602"/>
            <a:ext cx="3200400" cy="646331"/>
          </a:xfrm>
          <a:prstGeom prst="rect">
            <a:avLst/>
          </a:prstGeom>
          <a:noFill/>
        </p:spPr>
        <p:txBody>
          <a:bodyPr wrap="square" rtlCol="0">
            <a:spAutoFit/>
          </a:bodyPr>
          <a:lstStyle/>
          <a:p>
            <a:r>
              <a:rPr lang="en-US" b="1" dirty="0" err="1" smtClean="0">
                <a:solidFill>
                  <a:srgbClr val="7030A0"/>
                </a:solidFill>
                <a:latin typeface="Times New Roman" pitchFamily="18" charset="0"/>
                <a:cs typeface="Times New Roman" pitchFamily="18" charset="0"/>
              </a:rPr>
              <a:t>Chuyển</a:t>
            </a:r>
            <a:r>
              <a:rPr lang="en-US" b="1" dirty="0" smtClean="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động</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của</a:t>
            </a:r>
            <a:r>
              <a:rPr lang="en-US" b="1" dirty="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xe</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máy</a:t>
            </a:r>
            <a:r>
              <a:rPr lang="en-US" b="1" dirty="0" smtClean="0">
                <a:solidFill>
                  <a:srgbClr val="7030A0"/>
                </a:solidFill>
                <a:latin typeface="Times New Roman" pitchFamily="18" charset="0"/>
                <a:cs typeface="Times New Roman" pitchFamily="18" charset="0"/>
              </a:rPr>
              <a:t> </a:t>
            </a:r>
            <a:endParaRPr lang="en-US" dirty="0">
              <a:solidFill>
                <a:srgbClr val="7030A0"/>
              </a:solidFill>
            </a:endParaRPr>
          </a:p>
          <a:p>
            <a:endParaRPr lang="en-US" dirty="0"/>
          </a:p>
        </p:txBody>
      </p:sp>
      <p:sp>
        <p:nvSpPr>
          <p:cNvPr id="14" name="TextBox 13"/>
          <p:cNvSpPr txBox="1"/>
          <p:nvPr/>
        </p:nvSpPr>
        <p:spPr>
          <a:xfrm>
            <a:off x="6648450" y="5500300"/>
            <a:ext cx="2590800" cy="923330"/>
          </a:xfrm>
          <a:prstGeom prst="rect">
            <a:avLst/>
          </a:prstGeom>
          <a:noFill/>
        </p:spPr>
        <p:txBody>
          <a:bodyPr wrap="square" rtlCol="0">
            <a:spAutoFit/>
          </a:bodyPr>
          <a:lstStyle/>
          <a:p>
            <a:r>
              <a:rPr lang="en-US" b="1" dirty="0" err="1">
                <a:solidFill>
                  <a:srgbClr val="00B050"/>
                </a:solidFill>
                <a:latin typeface="Times New Roman" pitchFamily="18" charset="0"/>
                <a:cs typeface="Times New Roman" pitchFamily="18" charset="0"/>
              </a:rPr>
              <a:t>Chuyển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động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của</a:t>
            </a:r>
            <a:r>
              <a:rPr lang="en-US" b="1" dirty="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người</a:t>
            </a:r>
            <a:r>
              <a:rPr lang="en-US" b="1" dirty="0" smtClean="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chạy</a:t>
            </a:r>
            <a:r>
              <a:rPr lang="en-US" b="1" dirty="0" smtClean="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bộ</a:t>
            </a:r>
            <a:r>
              <a:rPr lang="en-US" b="1" dirty="0" smtClean="0">
                <a:solidFill>
                  <a:srgbClr val="00B050"/>
                </a:solidFill>
                <a:latin typeface="Times New Roman" pitchFamily="18" charset="0"/>
                <a:cs typeface="Times New Roman" pitchFamily="18" charset="0"/>
              </a:rPr>
              <a:t> </a:t>
            </a:r>
            <a:endParaRPr lang="en-US" dirty="0">
              <a:solidFill>
                <a:srgbClr val="00B050"/>
              </a:solidFill>
            </a:endParaRPr>
          </a:p>
          <a:p>
            <a:endParaRPr lang="en-US" dirty="0"/>
          </a:p>
        </p:txBody>
      </p:sp>
    </p:spTree>
    <p:extLst>
      <p:ext uri="{BB962C8B-B14F-4D97-AF65-F5344CB8AC3E}">
        <p14:creationId xmlns:p14="http://schemas.microsoft.com/office/powerpoint/2010/main" val="4212882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800" dirty="0" err="1" smtClean="0">
                <a:latin typeface="Times New Roman" pitchFamily="18" charset="0"/>
                <a:cs typeface="Times New Roman" pitchFamily="18" charset="0"/>
              </a:rPr>
              <a:t>Toán</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143001"/>
            <a:ext cx="8458200" cy="1600200"/>
          </a:xfrm>
        </p:spPr>
        <p:txBody>
          <a:bodyPr>
            <a:normAutofit/>
          </a:bodyPr>
          <a:lstStyle/>
          <a:p>
            <a:pPr marL="514350" indent="-514350">
              <a:buAutoNum type="arabicPeriod"/>
            </a:pPr>
            <a:r>
              <a:rPr lang="en-US" sz="2600" dirty="0" err="1" smtClean="0">
                <a:solidFill>
                  <a:srgbClr val="FF0000"/>
                </a:solidFill>
                <a:latin typeface="Times New Roman" pitchFamily="18" charset="0"/>
                <a:cs typeface="Times New Roman" pitchFamily="18" charset="0"/>
              </a:rPr>
              <a:t>Hình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thành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khái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niệm</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vận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tốc</a:t>
            </a:r>
            <a:endParaRPr lang="en-US" sz="2600" dirty="0" smtClean="0">
              <a:solidFill>
                <a:srgbClr val="FF0000"/>
              </a:solidFill>
              <a:latin typeface="Times New Roman" pitchFamily="18" charset="0"/>
              <a:cs typeface="Times New Roman" pitchFamily="18" charset="0"/>
            </a:endParaRPr>
          </a:p>
          <a:p>
            <a:pPr marL="457200" indent="-457200">
              <a:buAutoNum type="alphaLcParenR"/>
            </a:pPr>
            <a:r>
              <a:rPr lang="en-US" sz="2400" dirty="0" err="1" smtClean="0">
                <a:latin typeface="Times New Roman" pitchFamily="18" charset="0"/>
                <a:cs typeface="Times New Roman" pitchFamily="18" charset="0"/>
                <a:sym typeface="Wingdings"/>
              </a:rPr>
              <a:t>Bài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toán</a:t>
            </a:r>
            <a:r>
              <a:rPr lang="en-US" sz="2400" dirty="0" smtClean="0">
                <a:latin typeface="Times New Roman" pitchFamily="18" charset="0"/>
                <a:cs typeface="Times New Roman" pitchFamily="18" charset="0"/>
                <a:sym typeface="Wingdings"/>
              </a:rPr>
              <a:t> 1: </a:t>
            </a:r>
            <a:r>
              <a:rPr lang="en-US" sz="2400" dirty="0" err="1" smtClean="0">
                <a:latin typeface="Times New Roman" pitchFamily="18" charset="0"/>
                <a:cs typeface="Times New Roman" pitchFamily="18" charset="0"/>
                <a:sym typeface="Wingdings"/>
              </a:rPr>
              <a:t>Một</a:t>
            </a:r>
            <a:r>
              <a:rPr lang="en-US" sz="2400" dirty="0" smtClean="0">
                <a:latin typeface="Times New Roman" pitchFamily="18" charset="0"/>
                <a:cs typeface="Times New Roman" pitchFamily="18" charset="0"/>
                <a:sym typeface="Wingdings"/>
              </a:rPr>
              <a:t> ô </a:t>
            </a:r>
            <a:r>
              <a:rPr lang="en-US" sz="2400" dirty="0" err="1" smtClean="0">
                <a:latin typeface="Times New Roman" pitchFamily="18" charset="0"/>
                <a:cs typeface="Times New Roman" pitchFamily="18" charset="0"/>
                <a:sym typeface="Wingdings"/>
              </a:rPr>
              <a:t>tô</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được</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quãng</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đường</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dài</a:t>
            </a:r>
            <a:r>
              <a:rPr lang="en-US" sz="2400" dirty="0" smtClean="0">
                <a:latin typeface="Times New Roman" pitchFamily="18" charset="0"/>
                <a:cs typeface="Times New Roman" pitchFamily="18" charset="0"/>
                <a:sym typeface="Wingdings"/>
              </a:rPr>
              <a:t> 170km </a:t>
            </a:r>
            <a:r>
              <a:rPr lang="en-US" sz="2400" dirty="0" err="1" smtClean="0">
                <a:latin typeface="Times New Roman" pitchFamily="18" charset="0"/>
                <a:cs typeface="Times New Roman" pitchFamily="18" charset="0"/>
                <a:sym typeface="Wingdings"/>
              </a:rPr>
              <a:t>hết</a:t>
            </a:r>
            <a:r>
              <a:rPr lang="en-US" sz="2400" dirty="0" smtClean="0">
                <a:latin typeface="Times New Roman" pitchFamily="18" charset="0"/>
                <a:cs typeface="Times New Roman" pitchFamily="18" charset="0"/>
                <a:sym typeface="Wingdings"/>
              </a:rPr>
              <a:t> 4 </a:t>
            </a:r>
            <a:r>
              <a:rPr lang="en-US" sz="2400" dirty="0" err="1" smtClean="0">
                <a:latin typeface="Times New Roman" pitchFamily="18" charset="0"/>
                <a:cs typeface="Times New Roman" pitchFamily="18" charset="0"/>
                <a:sym typeface="Wingdings"/>
              </a:rPr>
              <a:t>giờ</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Hỏi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trung</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bình</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mỗi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giờ</a:t>
            </a:r>
            <a:r>
              <a:rPr lang="en-US" sz="2400" dirty="0" smtClean="0">
                <a:latin typeface="Times New Roman" pitchFamily="18" charset="0"/>
                <a:cs typeface="Times New Roman" pitchFamily="18" charset="0"/>
                <a:sym typeface="Wingdings"/>
              </a:rPr>
              <a:t> ô </a:t>
            </a:r>
            <a:r>
              <a:rPr lang="en-US" sz="2400" dirty="0" err="1" smtClean="0">
                <a:latin typeface="Times New Roman" pitchFamily="18" charset="0"/>
                <a:cs typeface="Times New Roman" pitchFamily="18" charset="0"/>
                <a:sym typeface="Wingdings"/>
              </a:rPr>
              <a:t>tô</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đó</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được</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bao</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nhiêu</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ki-lô-mét</a:t>
            </a:r>
            <a:r>
              <a:rPr lang="en-US" sz="2400" dirty="0" smtClean="0">
                <a:latin typeface="Times New Roman" pitchFamily="18" charset="0"/>
                <a:cs typeface="Times New Roman" pitchFamily="18" charset="0"/>
                <a:sym typeface="Wingdings"/>
              </a:rPr>
              <a:t> ?</a:t>
            </a:r>
          </a:p>
          <a:p>
            <a:pPr marL="0" indent="0">
              <a:buNone/>
            </a:pPr>
            <a:endParaRPr lang="en-US" sz="2400" dirty="0">
              <a:solidFill>
                <a:schemeClr val="tx2">
                  <a:lumMod val="75000"/>
                </a:schemeClr>
              </a:solidFill>
              <a:latin typeface="Times New Roman" pitchFamily="18" charset="0"/>
              <a:cs typeface="Times New Roman" pitchFamily="18" charset="0"/>
            </a:endParaRPr>
          </a:p>
        </p:txBody>
      </p:sp>
      <p:sp>
        <p:nvSpPr>
          <p:cNvPr id="4" name="TextBox 3"/>
          <p:cNvSpPr txBox="1"/>
          <p:nvPr/>
        </p:nvSpPr>
        <p:spPr>
          <a:xfrm>
            <a:off x="3733800" y="685802"/>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15" name="TextBox 14"/>
          <p:cNvSpPr txBox="1"/>
          <p:nvPr/>
        </p:nvSpPr>
        <p:spPr>
          <a:xfrm>
            <a:off x="5781647" y="2745714"/>
            <a:ext cx="1148071"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42" name="TextBox 41"/>
          <p:cNvSpPr txBox="1"/>
          <p:nvPr/>
        </p:nvSpPr>
        <p:spPr>
          <a:xfrm>
            <a:off x="1483369" y="2833811"/>
            <a:ext cx="1148071"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grpSp>
        <p:nvGrpSpPr>
          <p:cNvPr id="5" name="Group 4"/>
          <p:cNvGrpSpPr/>
          <p:nvPr/>
        </p:nvGrpSpPr>
        <p:grpSpPr>
          <a:xfrm>
            <a:off x="3060035" y="4157345"/>
            <a:ext cx="2667000" cy="433859"/>
            <a:chOff x="381000" y="3980626"/>
            <a:chExt cx="3352800" cy="263236"/>
          </a:xfrm>
        </p:grpSpPr>
        <p:cxnSp>
          <p:nvCxnSpPr>
            <p:cNvPr id="29" name="Straight Connector 28"/>
            <p:cNvCxnSpPr/>
            <p:nvPr/>
          </p:nvCxnSpPr>
          <p:spPr>
            <a:xfrm>
              <a:off x="12192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574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56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10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6400" y="3980626"/>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92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574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338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046882" y="4047706"/>
            <a:ext cx="686919" cy="1132208"/>
            <a:chOff x="360629" y="3796185"/>
            <a:chExt cx="868228" cy="1132208"/>
          </a:xfrm>
        </p:grpSpPr>
        <p:sp>
          <p:nvSpPr>
            <p:cNvPr id="38" name="Arc 37"/>
            <p:cNvSpPr/>
            <p:nvPr/>
          </p:nvSpPr>
          <p:spPr>
            <a:xfrm rot="16200000">
              <a:off x="484355" y="3737618"/>
              <a:ext cx="676278" cy="793411"/>
            </a:xfrm>
            <a:prstGeom prst="arc">
              <a:avLst>
                <a:gd name="adj1" fmla="val 16637208"/>
                <a:gd name="adj2" fmla="val 5103626"/>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flipH="1">
              <a:off x="360629" y="4097396"/>
              <a:ext cx="868228"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km</a:t>
              </a:r>
              <a:endParaRPr lang="en-US" sz="2400" dirty="0">
                <a:latin typeface="Times New Roman" pitchFamily="18" charset="0"/>
                <a:cs typeface="Times New Roman" pitchFamily="18" charset="0"/>
              </a:endParaRPr>
            </a:p>
          </p:txBody>
        </p:sp>
      </p:grpSp>
      <p:grpSp>
        <p:nvGrpSpPr>
          <p:cNvPr id="8" name="Group 7"/>
          <p:cNvGrpSpPr/>
          <p:nvPr/>
        </p:nvGrpSpPr>
        <p:grpSpPr>
          <a:xfrm>
            <a:off x="3046880" y="4162909"/>
            <a:ext cx="2656898" cy="1318739"/>
            <a:chOff x="381000" y="3710462"/>
            <a:chExt cx="3352800" cy="1318738"/>
          </a:xfrm>
        </p:grpSpPr>
        <p:sp>
          <p:nvSpPr>
            <p:cNvPr id="39" name="Arc 38"/>
            <p:cNvSpPr/>
            <p:nvPr/>
          </p:nvSpPr>
          <p:spPr>
            <a:xfrm rot="5400000">
              <a:off x="1626631" y="2464831"/>
              <a:ext cx="861538" cy="3352800"/>
            </a:xfrm>
            <a:prstGeom prst="arc">
              <a:avLst>
                <a:gd name="adj1" fmla="val 16040658"/>
                <a:gd name="adj2" fmla="val 5231409"/>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1524000" y="4567535"/>
              <a:ext cx="140832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170 km</a:t>
              </a:r>
              <a:endParaRPr lang="en-US" sz="2400" dirty="0">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5065" y="3552279"/>
            <a:ext cx="1483368" cy="132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a:xfrm>
            <a:off x="3197051" y="3895675"/>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12882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50"/>
                                        </p:tgtEl>
                                        <p:attrNameLst>
                                          <p:attrName>style.visibility</p:attrName>
                                        </p:attrNameLst>
                                      </p:cBhvr>
                                      <p:to>
                                        <p:strVal val="visible"/>
                                      </p:to>
                                    </p:set>
                                    <p:anim calcmode="lin" valueType="num">
                                      <p:cBhvr additive="base">
                                        <p:cTn id="48" dur="500" fill="hold"/>
                                        <p:tgtEl>
                                          <p:spTgt spid="2050"/>
                                        </p:tgtEl>
                                        <p:attrNameLst>
                                          <p:attrName>ppt_x</p:attrName>
                                        </p:attrNameLst>
                                      </p:cBhvr>
                                      <p:tavLst>
                                        <p:tav tm="0">
                                          <p:val>
                                            <p:strVal val="#ppt_x"/>
                                          </p:val>
                                        </p:tav>
                                        <p:tav tm="100000">
                                          <p:val>
                                            <p:strVal val="#ppt_x"/>
                                          </p:val>
                                        </p:tav>
                                      </p:tavLst>
                                    </p:anim>
                                    <p:anim calcmode="lin" valueType="num">
                                      <p:cBhvr additive="base">
                                        <p:cTn id="4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800" dirty="0" err="1" smtClean="0">
                <a:latin typeface="Times New Roman" pitchFamily="18" charset="0"/>
                <a:cs typeface="Times New Roman" pitchFamily="18" charset="0"/>
              </a:rPr>
              <a:t>Toán</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143001"/>
            <a:ext cx="8458200" cy="1600200"/>
          </a:xfrm>
        </p:spPr>
        <p:txBody>
          <a:bodyPr>
            <a:normAutofit/>
          </a:bodyPr>
          <a:lstStyle/>
          <a:p>
            <a:pPr marL="514350" indent="-514350">
              <a:buAutoNum type="arabicPeriod"/>
            </a:pPr>
            <a:r>
              <a:rPr lang="en-US" sz="2600" dirty="0" err="1" smtClean="0">
                <a:solidFill>
                  <a:srgbClr val="FF0000"/>
                </a:solidFill>
                <a:latin typeface="Times New Roman" pitchFamily="18" charset="0"/>
                <a:cs typeface="Times New Roman" pitchFamily="18" charset="0"/>
              </a:rPr>
              <a:t>Hình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thành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khái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niệm</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vận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tốc</a:t>
            </a:r>
            <a:endParaRPr lang="en-US" sz="2600" dirty="0" smtClean="0">
              <a:solidFill>
                <a:srgbClr val="FF0000"/>
              </a:solidFill>
              <a:latin typeface="Times New Roman" pitchFamily="18" charset="0"/>
              <a:cs typeface="Times New Roman" pitchFamily="18" charset="0"/>
            </a:endParaRPr>
          </a:p>
          <a:p>
            <a:pPr marL="457200" indent="-457200">
              <a:buAutoNum type="alphaLcParenR"/>
            </a:pPr>
            <a:r>
              <a:rPr lang="en-US" sz="2400" dirty="0" err="1" smtClean="0">
                <a:latin typeface="Times New Roman" pitchFamily="18" charset="0"/>
                <a:cs typeface="Times New Roman" pitchFamily="18" charset="0"/>
                <a:sym typeface="Wingdings"/>
              </a:rPr>
              <a:t>Bài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toán</a:t>
            </a:r>
            <a:r>
              <a:rPr lang="en-US" sz="2400" dirty="0" smtClean="0">
                <a:latin typeface="Times New Roman" pitchFamily="18" charset="0"/>
                <a:cs typeface="Times New Roman" pitchFamily="18" charset="0"/>
                <a:sym typeface="Wingdings"/>
              </a:rPr>
              <a:t> 1: </a:t>
            </a:r>
            <a:r>
              <a:rPr lang="en-US" sz="2400" dirty="0" err="1" smtClean="0">
                <a:latin typeface="Times New Roman" pitchFamily="18" charset="0"/>
                <a:cs typeface="Times New Roman" pitchFamily="18" charset="0"/>
                <a:sym typeface="Wingdings"/>
              </a:rPr>
              <a:t>Một</a:t>
            </a:r>
            <a:r>
              <a:rPr lang="en-US" sz="2400" dirty="0" smtClean="0">
                <a:latin typeface="Times New Roman" pitchFamily="18" charset="0"/>
                <a:cs typeface="Times New Roman" pitchFamily="18" charset="0"/>
                <a:sym typeface="Wingdings"/>
              </a:rPr>
              <a:t> ô </a:t>
            </a:r>
            <a:r>
              <a:rPr lang="en-US" sz="2400" dirty="0" err="1" smtClean="0">
                <a:latin typeface="Times New Roman" pitchFamily="18" charset="0"/>
                <a:cs typeface="Times New Roman" pitchFamily="18" charset="0"/>
                <a:sym typeface="Wingdings"/>
              </a:rPr>
              <a:t>tô</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được</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quãng</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đường</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dài</a:t>
            </a:r>
            <a:r>
              <a:rPr lang="en-US" sz="2400" dirty="0" smtClean="0">
                <a:latin typeface="Times New Roman" pitchFamily="18" charset="0"/>
                <a:cs typeface="Times New Roman" pitchFamily="18" charset="0"/>
                <a:sym typeface="Wingdings"/>
              </a:rPr>
              <a:t> 170km </a:t>
            </a:r>
            <a:r>
              <a:rPr lang="en-US" sz="2400" dirty="0" err="1" smtClean="0">
                <a:latin typeface="Times New Roman" pitchFamily="18" charset="0"/>
                <a:cs typeface="Times New Roman" pitchFamily="18" charset="0"/>
                <a:sym typeface="Wingdings"/>
              </a:rPr>
              <a:t>hết</a:t>
            </a:r>
            <a:r>
              <a:rPr lang="en-US" sz="2400" dirty="0" smtClean="0">
                <a:latin typeface="Times New Roman" pitchFamily="18" charset="0"/>
                <a:cs typeface="Times New Roman" pitchFamily="18" charset="0"/>
                <a:sym typeface="Wingdings"/>
              </a:rPr>
              <a:t> 4 </a:t>
            </a:r>
            <a:r>
              <a:rPr lang="en-US" sz="2400" dirty="0" err="1" smtClean="0">
                <a:latin typeface="Times New Roman" pitchFamily="18" charset="0"/>
                <a:cs typeface="Times New Roman" pitchFamily="18" charset="0"/>
                <a:sym typeface="Wingdings"/>
              </a:rPr>
              <a:t>giờ</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Hỏi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trung</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bình</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mỗi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giờ</a:t>
            </a:r>
            <a:r>
              <a:rPr lang="en-US" sz="2400" dirty="0" smtClean="0">
                <a:latin typeface="Times New Roman" pitchFamily="18" charset="0"/>
                <a:cs typeface="Times New Roman" pitchFamily="18" charset="0"/>
                <a:sym typeface="Wingdings"/>
              </a:rPr>
              <a:t> ô </a:t>
            </a:r>
            <a:r>
              <a:rPr lang="en-US" sz="2400" dirty="0" err="1" smtClean="0">
                <a:latin typeface="Times New Roman" pitchFamily="18" charset="0"/>
                <a:cs typeface="Times New Roman" pitchFamily="18" charset="0"/>
                <a:sym typeface="Wingdings"/>
              </a:rPr>
              <a:t>tô</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đó</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đi</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được</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bao</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nhiêu</a:t>
            </a:r>
            <a:r>
              <a:rPr lang="en-US" sz="2400" dirty="0" smtClean="0">
                <a:latin typeface="Times New Roman" pitchFamily="18" charset="0"/>
                <a:cs typeface="Times New Roman" pitchFamily="18" charset="0"/>
                <a:sym typeface="Wingdings"/>
              </a:rPr>
              <a:t> </a:t>
            </a:r>
            <a:r>
              <a:rPr lang="en-US" sz="2400" dirty="0" err="1" smtClean="0">
                <a:latin typeface="Times New Roman" pitchFamily="18" charset="0"/>
                <a:cs typeface="Times New Roman" pitchFamily="18" charset="0"/>
                <a:sym typeface="Wingdings"/>
              </a:rPr>
              <a:t>ki-lô-mét</a:t>
            </a:r>
            <a:r>
              <a:rPr lang="en-US" sz="2400" dirty="0" smtClean="0">
                <a:latin typeface="Times New Roman" pitchFamily="18" charset="0"/>
                <a:cs typeface="Times New Roman" pitchFamily="18" charset="0"/>
                <a:sym typeface="Wingdings"/>
              </a:rPr>
              <a:t> ?</a:t>
            </a:r>
          </a:p>
          <a:p>
            <a:pPr marL="0" indent="0">
              <a:buNone/>
            </a:pPr>
            <a:endParaRPr lang="en-US" sz="2400" dirty="0">
              <a:solidFill>
                <a:schemeClr val="tx2">
                  <a:lumMod val="75000"/>
                </a:schemeClr>
              </a:solidFill>
              <a:latin typeface="Times New Roman" pitchFamily="18" charset="0"/>
              <a:cs typeface="Times New Roman" pitchFamily="18" charset="0"/>
            </a:endParaRPr>
          </a:p>
        </p:txBody>
      </p:sp>
      <p:sp>
        <p:nvSpPr>
          <p:cNvPr id="4" name="TextBox 3"/>
          <p:cNvSpPr txBox="1"/>
          <p:nvPr/>
        </p:nvSpPr>
        <p:spPr>
          <a:xfrm>
            <a:off x="3733800" y="685802"/>
            <a:ext cx="1473480"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Vận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tốc</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406400" y="5257804"/>
            <a:ext cx="8432800" cy="1200329"/>
          </a:xfrm>
          <a:prstGeom prst="rect">
            <a:avLst/>
          </a:prstGeom>
          <a:noFill/>
        </p:spPr>
        <p:txBody>
          <a:bodyPr wrap="square" rtlCol="0">
            <a:spAutoFit/>
          </a:bodyPr>
          <a:lstStyle/>
          <a:p>
            <a:r>
              <a:rPr lang="en-US" sz="2400" i="1" dirty="0" err="1" smtClean="0">
                <a:solidFill>
                  <a:srgbClr val="0070C0"/>
                </a:solidFill>
                <a:latin typeface="Times New Roman" pitchFamily="18" charset="0"/>
                <a:cs typeface="Times New Roman" pitchFamily="18" charset="0"/>
              </a:rPr>
              <a:t>Nhận</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xét</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Trung</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mỗi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giờ</a:t>
            </a:r>
            <a:r>
              <a:rPr lang="en-US" sz="2400" i="1" dirty="0">
                <a:solidFill>
                  <a:srgbClr val="FF0000"/>
                </a:solidFill>
                <a:latin typeface="Times New Roman" pitchFamily="18" charset="0"/>
                <a:cs typeface="Times New Roman" pitchFamily="18" charset="0"/>
              </a:rPr>
              <a:t> ô </a:t>
            </a:r>
            <a:r>
              <a:rPr lang="en-US" sz="2400" i="1" dirty="0" err="1">
                <a:solidFill>
                  <a:srgbClr val="FF0000"/>
                </a:solidFill>
                <a:latin typeface="Times New Roman" pitchFamily="18" charset="0"/>
                <a:cs typeface="Times New Roman" pitchFamily="18" charset="0"/>
              </a:rPr>
              <a:t>tô</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42,5km. Ta </a:t>
            </a:r>
            <a:r>
              <a:rPr lang="en-US" sz="2400" i="1" dirty="0" err="1">
                <a:solidFill>
                  <a:srgbClr val="FF0000"/>
                </a:solidFill>
                <a:latin typeface="Times New Roman" pitchFamily="18" charset="0"/>
                <a:cs typeface="Times New Roman" pitchFamily="18" charset="0"/>
              </a:rPr>
              <a:t>nói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tốc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trung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bình</a:t>
            </a:r>
            <a:r>
              <a:rPr lang="en-US" sz="2400" i="1" dirty="0">
                <a:solidFill>
                  <a:srgbClr val="FF0000"/>
                </a:solidFill>
                <a:latin typeface="Times New Roman" pitchFamily="18" charset="0"/>
                <a:cs typeface="Times New Roman" pitchFamily="18" charset="0"/>
              </a:rPr>
              <a:t> hay </a:t>
            </a:r>
            <a:r>
              <a:rPr lang="en-US" sz="2400" i="1" dirty="0" err="1">
                <a:solidFill>
                  <a:srgbClr val="FF0000"/>
                </a:solidFill>
                <a:latin typeface="Times New Roman" pitchFamily="18" charset="0"/>
                <a:cs typeface="Times New Roman" pitchFamily="18" charset="0"/>
              </a:rPr>
              <a:t>nói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vắn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tắt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tốc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ô </a:t>
            </a:r>
            <a:r>
              <a:rPr lang="en-US" sz="2400" i="1" dirty="0" err="1">
                <a:solidFill>
                  <a:srgbClr val="FF0000"/>
                </a:solidFill>
                <a:latin typeface="Times New Roman" pitchFamily="18" charset="0"/>
                <a:cs typeface="Times New Roman" pitchFamily="18" charset="0"/>
              </a:rPr>
              <a:t>tô</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bốn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mươi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hai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phẩy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ki-lô-mét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giờ</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viết</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tắt</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42,5 km/</a:t>
            </a:r>
            <a:r>
              <a:rPr lang="en-US" sz="2400" i="1" dirty="0" err="1">
                <a:solidFill>
                  <a:srgbClr val="FF0000"/>
                </a:solidFill>
                <a:latin typeface="Times New Roman" pitchFamily="18" charset="0"/>
                <a:cs typeface="Times New Roman" pitchFamily="18" charset="0"/>
              </a:rPr>
              <a:t>giờ</a:t>
            </a:r>
            <a:r>
              <a:rPr lang="en-US" sz="2400" i="1" dirty="0">
                <a:solidFill>
                  <a:srgbClr val="FF0000"/>
                </a:solidFill>
                <a:latin typeface="Times New Roman" pitchFamily="18" charset="0"/>
                <a:cs typeface="Times New Roman" pitchFamily="18" charset="0"/>
              </a:rPr>
              <a:t>.</a:t>
            </a:r>
          </a:p>
        </p:txBody>
      </p:sp>
      <p:sp>
        <p:nvSpPr>
          <p:cNvPr id="7" name="TextBox 6"/>
          <p:cNvSpPr txBox="1"/>
          <p:nvPr/>
        </p:nvSpPr>
        <p:spPr>
          <a:xfrm>
            <a:off x="4470540" y="3295473"/>
            <a:ext cx="4545157" cy="1200329"/>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sym typeface="Wingdings"/>
              </a:rPr>
              <a:t>Trung</a:t>
            </a:r>
            <a:r>
              <a:rPr lang="en-US" sz="2400" dirty="0" smtClean="0">
                <a:latin typeface="Times New Roman" pitchFamily="18" charset="0"/>
                <a:cs typeface="Times New Roman" pitchFamily="18" charset="0"/>
                <a:sym typeface="Wingdings"/>
              </a:rPr>
              <a:t> </a:t>
            </a:r>
            <a:r>
              <a:rPr lang="en-US" sz="2400" dirty="0" err="1">
                <a:latin typeface="Times New Roman" pitchFamily="18" charset="0"/>
                <a:cs typeface="Times New Roman" pitchFamily="18" charset="0"/>
                <a:sym typeface="Wingdings"/>
              </a:rPr>
              <a:t>bình</a:t>
            </a:r>
            <a:r>
              <a:rPr lang="en-US" sz="2400" dirty="0">
                <a:latin typeface="Times New Roman" pitchFamily="18" charset="0"/>
                <a:cs typeface="Times New Roman" pitchFamily="18" charset="0"/>
                <a:sym typeface="Wingdings"/>
              </a:rPr>
              <a:t> </a:t>
            </a:r>
            <a:r>
              <a:rPr lang="en-US" sz="2400" dirty="0" err="1">
                <a:latin typeface="Times New Roman" pitchFamily="18" charset="0"/>
                <a:cs typeface="Times New Roman" pitchFamily="18" charset="0"/>
                <a:sym typeface="Wingdings"/>
              </a:rPr>
              <a:t>mỗi</a:t>
            </a:r>
            <a:r>
              <a:rPr lang="en-US" sz="2400" dirty="0">
                <a:latin typeface="Times New Roman" pitchFamily="18" charset="0"/>
                <a:cs typeface="Times New Roman" pitchFamily="18" charset="0"/>
                <a:sym typeface="Wingdings"/>
              </a:rPr>
              <a:t> </a:t>
            </a:r>
            <a:r>
              <a:rPr lang="en-US" sz="2400" dirty="0" err="1">
                <a:latin typeface="Times New Roman" pitchFamily="18" charset="0"/>
                <a:cs typeface="Times New Roman" pitchFamily="18" charset="0"/>
                <a:sym typeface="Wingdings"/>
              </a:rPr>
              <a:t>giờ</a:t>
            </a:r>
            <a:r>
              <a:rPr lang="en-US" sz="2400" dirty="0">
                <a:latin typeface="Times New Roman" pitchFamily="18" charset="0"/>
                <a:cs typeface="Times New Roman" pitchFamily="18" charset="0"/>
                <a:sym typeface="Wingdings"/>
              </a:rPr>
              <a:t> ô </a:t>
            </a:r>
            <a:r>
              <a:rPr lang="en-US" sz="2400" dirty="0" err="1">
                <a:latin typeface="Times New Roman" pitchFamily="18" charset="0"/>
                <a:cs typeface="Times New Roman" pitchFamily="18" charset="0"/>
                <a:sym typeface="Wingdings"/>
              </a:rPr>
              <a:t>tô</a:t>
            </a:r>
            <a:r>
              <a:rPr lang="en-US" sz="2400" dirty="0">
                <a:latin typeface="Times New Roman" pitchFamily="18" charset="0"/>
                <a:cs typeface="Times New Roman" pitchFamily="18" charset="0"/>
                <a:sym typeface="Wingdings"/>
              </a:rPr>
              <a:t> </a:t>
            </a:r>
            <a:r>
              <a:rPr lang="en-US" sz="2400" dirty="0" err="1">
                <a:latin typeface="Times New Roman" pitchFamily="18" charset="0"/>
                <a:cs typeface="Times New Roman" pitchFamily="18" charset="0"/>
                <a:sym typeface="Wingdings"/>
              </a:rPr>
              <a:t>đi</a:t>
            </a:r>
            <a:r>
              <a:rPr lang="en-US" sz="2400" dirty="0">
                <a:latin typeface="Times New Roman" pitchFamily="18" charset="0"/>
                <a:cs typeface="Times New Roman" pitchFamily="18" charset="0"/>
                <a:sym typeface="Wingdings"/>
              </a:rPr>
              <a:t> </a:t>
            </a:r>
            <a:r>
              <a:rPr lang="en-US" sz="2400" dirty="0" err="1">
                <a:latin typeface="Times New Roman" pitchFamily="18" charset="0"/>
                <a:cs typeface="Times New Roman" pitchFamily="18" charset="0"/>
                <a:sym typeface="Wingdings"/>
              </a:rPr>
              <a:t>được</a:t>
            </a:r>
            <a:r>
              <a:rPr lang="en-US" sz="2400" dirty="0">
                <a:latin typeface="Times New Roman" pitchFamily="18" charset="0"/>
                <a:cs typeface="Times New Roman" pitchFamily="18" charset="0"/>
                <a:sym typeface="Wingdings"/>
              </a:rPr>
              <a:t> </a:t>
            </a:r>
            <a:r>
              <a:rPr lang="en-US" sz="2400" dirty="0" err="1">
                <a:latin typeface="Times New Roman" pitchFamily="18" charset="0"/>
                <a:cs typeface="Times New Roman" pitchFamily="18" charset="0"/>
                <a:sym typeface="Wingdings"/>
              </a:rPr>
              <a:t>là</a:t>
            </a:r>
            <a:r>
              <a:rPr lang="en-US" sz="2400" dirty="0">
                <a:latin typeface="Times New Roman" pitchFamily="18" charset="0"/>
                <a:cs typeface="Times New Roman" pitchFamily="18" charset="0"/>
                <a:sym typeface="Wingdings"/>
              </a:rPr>
              <a:t>:</a:t>
            </a:r>
          </a:p>
          <a:p>
            <a:pPr algn="ctr"/>
            <a:r>
              <a:rPr lang="en-US" sz="2400" dirty="0">
                <a:latin typeface="Times New Roman" pitchFamily="18" charset="0"/>
                <a:cs typeface="Times New Roman" pitchFamily="18" charset="0"/>
              </a:rPr>
              <a:t>170 : 4 = 42, 5 (km)</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42,5 km</a:t>
            </a:r>
          </a:p>
        </p:txBody>
      </p:sp>
      <p:grpSp>
        <p:nvGrpSpPr>
          <p:cNvPr id="47" name="Group 46"/>
          <p:cNvGrpSpPr/>
          <p:nvPr/>
        </p:nvGrpSpPr>
        <p:grpSpPr>
          <a:xfrm>
            <a:off x="4443697" y="3110695"/>
            <a:ext cx="4572000" cy="1990359"/>
            <a:chOff x="4267200" y="3115041"/>
            <a:chExt cx="4572000" cy="1990359"/>
          </a:xfrm>
        </p:grpSpPr>
        <p:cxnSp>
          <p:nvCxnSpPr>
            <p:cNvPr id="9" name="Straight Connector 8"/>
            <p:cNvCxnSpPr/>
            <p:nvPr/>
          </p:nvCxnSpPr>
          <p:spPr>
            <a:xfrm>
              <a:off x="4287982" y="3115041"/>
              <a:ext cx="0" cy="19903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67200" y="5105400"/>
              <a:ext cx="4572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781647" y="2745714"/>
            <a:ext cx="1148071"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42" name="TextBox 41"/>
          <p:cNvSpPr txBox="1"/>
          <p:nvPr/>
        </p:nvSpPr>
        <p:spPr>
          <a:xfrm>
            <a:off x="1483369" y="2833811"/>
            <a:ext cx="1148071"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Tóm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tắt</a:t>
            </a:r>
            <a:endParaRPr lang="en-US" sz="2400" dirty="0">
              <a:latin typeface="Times New Roman" pitchFamily="18" charset="0"/>
              <a:cs typeface="Times New Roman" pitchFamily="18" charset="0"/>
            </a:endParaRPr>
          </a:p>
        </p:txBody>
      </p:sp>
      <p:grpSp>
        <p:nvGrpSpPr>
          <p:cNvPr id="5" name="Group 4"/>
          <p:cNvGrpSpPr/>
          <p:nvPr/>
        </p:nvGrpSpPr>
        <p:grpSpPr>
          <a:xfrm>
            <a:off x="1524000" y="3810005"/>
            <a:ext cx="2667000" cy="433859"/>
            <a:chOff x="381000" y="3980626"/>
            <a:chExt cx="3352800" cy="263236"/>
          </a:xfrm>
        </p:grpSpPr>
        <p:cxnSp>
          <p:nvCxnSpPr>
            <p:cNvPr id="29" name="Straight Connector 28"/>
            <p:cNvCxnSpPr/>
            <p:nvPr/>
          </p:nvCxnSpPr>
          <p:spPr>
            <a:xfrm>
              <a:off x="12192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574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56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10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6400" y="3980626"/>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92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574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4091462"/>
              <a:ext cx="8382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33800" y="4015262"/>
              <a:ext cx="0" cy="228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44204" y="3558003"/>
            <a:ext cx="669280" cy="830997"/>
            <a:chOff x="425788" y="3643727"/>
            <a:chExt cx="845933" cy="830997"/>
          </a:xfrm>
        </p:grpSpPr>
        <p:sp>
          <p:nvSpPr>
            <p:cNvPr id="38" name="Arc 37"/>
            <p:cNvSpPr/>
            <p:nvPr/>
          </p:nvSpPr>
          <p:spPr>
            <a:xfrm rot="16200000">
              <a:off x="484355" y="3737618"/>
              <a:ext cx="676278" cy="793411"/>
            </a:xfrm>
            <a:prstGeom prst="arc">
              <a:avLst>
                <a:gd name="adj1" fmla="val 16637208"/>
                <a:gd name="adj2" fmla="val 5103626"/>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flipH="1">
              <a:off x="449866" y="3643727"/>
              <a:ext cx="821855"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km</a:t>
              </a:r>
              <a:endParaRPr lang="en-US" sz="2400" dirty="0">
                <a:latin typeface="Times New Roman" pitchFamily="18" charset="0"/>
                <a:cs typeface="Times New Roman" pitchFamily="18" charset="0"/>
              </a:endParaRPr>
            </a:p>
          </p:txBody>
        </p:sp>
      </p:grpSp>
      <p:grpSp>
        <p:nvGrpSpPr>
          <p:cNvPr id="8" name="Group 7"/>
          <p:cNvGrpSpPr/>
          <p:nvPr/>
        </p:nvGrpSpPr>
        <p:grpSpPr>
          <a:xfrm>
            <a:off x="1544205" y="3710461"/>
            <a:ext cx="2646795" cy="1318739"/>
            <a:chOff x="381000" y="3710462"/>
            <a:chExt cx="3352800" cy="1318738"/>
          </a:xfrm>
        </p:grpSpPr>
        <p:sp>
          <p:nvSpPr>
            <p:cNvPr id="39" name="Arc 38"/>
            <p:cNvSpPr/>
            <p:nvPr/>
          </p:nvSpPr>
          <p:spPr>
            <a:xfrm rot="5400000">
              <a:off x="1626631" y="2464831"/>
              <a:ext cx="861538" cy="3352800"/>
            </a:xfrm>
            <a:prstGeom prst="arc">
              <a:avLst>
                <a:gd name="adj1" fmla="val 16040658"/>
                <a:gd name="adj2" fmla="val 5231409"/>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1523999" y="4567535"/>
              <a:ext cx="141369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170 km</a:t>
              </a:r>
              <a:endParaRPr lang="en-US" sz="2400" dirty="0">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32" y="3266901"/>
            <a:ext cx="1483368" cy="132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a:xfrm>
            <a:off x="1603884" y="360045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25909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50"/>
                                        </p:tgtEl>
                                        <p:attrNameLst>
                                          <p:attrName>style.visibility</p:attrName>
                                        </p:attrNameLst>
                                      </p:cBhvr>
                                      <p:to>
                                        <p:strVal val="visible"/>
                                      </p:to>
                                    </p:set>
                                    <p:anim calcmode="lin" valueType="num">
                                      <p:cBhvr additive="base">
                                        <p:cTn id="58" dur="500" fill="hold"/>
                                        <p:tgtEl>
                                          <p:spTgt spid="2050"/>
                                        </p:tgtEl>
                                        <p:attrNameLst>
                                          <p:attrName>ppt_x</p:attrName>
                                        </p:attrNameLst>
                                      </p:cBhvr>
                                      <p:tavLst>
                                        <p:tav tm="0">
                                          <p:val>
                                            <p:strVal val="#ppt_x"/>
                                          </p:val>
                                        </p:tav>
                                        <p:tav tm="100000">
                                          <p:val>
                                            <p:strVal val="#ppt_x"/>
                                          </p:val>
                                        </p:tav>
                                      </p:tavLst>
                                    </p:anim>
                                    <p:anim calcmode="lin" valueType="num">
                                      <p:cBhvr additive="base">
                                        <p:cTn id="5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42"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2555</TotalTime>
  <Words>1176</Words>
  <Application>Microsoft Office PowerPoint</Application>
  <PresentationFormat>On-screen Show (4:3)</PresentationFormat>
  <Paragraphs>169</Paragraphs>
  <Slides>23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SimSun</vt:lpstr>
      <vt:lpstr>.VnTime</vt:lpstr>
      <vt:lpstr>Arial</vt:lpstr>
      <vt:lpstr>Calibri</vt:lpstr>
      <vt:lpstr>HP001 4 hàng</vt:lpstr>
      <vt:lpstr>Times New Roman</vt:lpstr>
      <vt:lpstr>Wingdings</vt:lpstr>
      <vt:lpstr>Chủ đề của Office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Toán</vt:lpstr>
      <vt:lpstr>Toán</vt:lpstr>
      <vt:lpstr>PowerPoint Presentation</vt:lpstr>
      <vt:lpstr>PowerPoint Presentation</vt:lpstr>
      <vt:lpstr>PowerPoint Presentation</vt:lpstr>
      <vt:lpstr>PowerPoint Presentation</vt:lpstr>
      <vt:lpstr>PowerPoint Presentation</vt:lpstr>
      <vt:lpstr>PowerPoint Presentation</vt:lpstr>
      <vt:lpstr>Toán</vt:lpstr>
      <vt:lpstr>Toán</vt:lpstr>
      <vt:lpstr>Toán</vt:lpstr>
      <vt:lpstr>Toán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&amp;ĐT TP. CAO LÃNH – T. ĐỒNG THÁP TRƯỜNG TIỂU HỌC LÊ QUÝ ĐÔN</dc:title>
  <dc:creator>Asus</dc:creator>
  <cp:lastModifiedBy>Admin</cp:lastModifiedBy>
  <cp:revision>140</cp:revision>
  <dcterms:created xsi:type="dcterms:W3CDTF">2018-03-12T08:49:37Z</dcterms:created>
  <dcterms:modified xsi:type="dcterms:W3CDTF">2024-03-03T14:17:12Z</dcterms:modified>
</cp:coreProperties>
</file>