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20" r:id="rId2"/>
  </p:sldMasterIdLst>
  <p:notesMasterIdLst>
    <p:notesMasterId r:id="rId53"/>
  </p:notesMasterIdLst>
  <p:sldIdLst>
    <p:sldId id="450" r:id="rId3"/>
    <p:sldId id="403" r:id="rId4"/>
    <p:sldId id="402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48" r:id="rId19"/>
    <p:sldId id="419" r:id="rId20"/>
    <p:sldId id="420" r:id="rId21"/>
    <p:sldId id="418" r:id="rId22"/>
    <p:sldId id="449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366" r:id="rId40"/>
    <p:sldId id="367" r:id="rId41"/>
    <p:sldId id="368" r:id="rId42"/>
    <p:sldId id="36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00" r:id="rId52"/>
  </p:sldIdLst>
  <p:sldSz cx="9144000" cy="5143500" type="screen16x9"/>
  <p:notesSz cx="6858000" cy="9144000"/>
  <p:embeddedFontLst>
    <p:embeddedFont>
      <p:font typeface="HP001" panose="020B0604020202020204" charset="0"/>
      <p:regular r:id="rId54"/>
      <p:bold r:id="rId55"/>
    </p:embeddedFont>
    <p:embeddedFont>
      <p:font typeface="Montserrat" panose="020B060402020202020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Nunito" panose="020B0604020202020204" charset="0"/>
      <p:regular r:id="rId66"/>
      <p:bold r:id="rId67"/>
      <p:italic r:id="rId68"/>
      <p:boldItalic r:id="rId69"/>
    </p:embeddedFont>
    <p:embeddedFont>
      <p:font typeface="Inconsolata" panose="020B0604020202020204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6" userDrawn="1">
          <p15:clr>
            <a:srgbClr val="EA4335"/>
          </p15:clr>
        </p15:guide>
        <p15:guide id="2" pos="539">
          <p15:clr>
            <a:srgbClr val="9AA0A6"/>
          </p15:clr>
        </p15:guide>
        <p15:guide id="3" pos="5221">
          <p15:clr>
            <a:srgbClr val="9AA0A6"/>
          </p15:clr>
        </p15:guide>
        <p15:guide id="4" orient="horz" pos="679">
          <p15:clr>
            <a:srgbClr val="9AA0A6"/>
          </p15:clr>
        </p15:guide>
        <p15:guide id="5" orient="horz" pos="1332" userDrawn="1">
          <p15:clr>
            <a:srgbClr val="9AA0A6"/>
          </p15:clr>
        </p15:guide>
        <p15:guide id="6" orient="horz" pos="1764" userDrawn="1">
          <p15:clr>
            <a:srgbClr val="9AA0A6"/>
          </p15:clr>
        </p15:guide>
        <p15:guide id="7" orient="horz" pos="2041">
          <p15:clr>
            <a:srgbClr val="9AA0A6"/>
          </p15:clr>
        </p15:guide>
        <p15:guide id="8" orient="horz" pos="103">
          <p15:clr>
            <a:srgbClr val="9AA0A6"/>
          </p15:clr>
        </p15:guide>
        <p15:guide id="9" orient="horz" pos="282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7FBFEA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90AC66-BD0E-425D-999A-4C01167B39E1}">
  <a:tblStyle styleId="{1190AC66-BD0E-425D-999A-4C01167B39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3492" autoAdjust="0"/>
  </p:normalViewPr>
  <p:slideViewPr>
    <p:cSldViewPr snapToGrid="0">
      <p:cViewPr varScale="1">
        <p:scale>
          <a:sx n="79" d="100"/>
          <a:sy n="79" d="100"/>
        </p:scale>
        <p:origin x="1026" y="78"/>
      </p:cViewPr>
      <p:guideLst>
        <p:guide orient="horz" pos="1716"/>
        <p:guide pos="539"/>
        <p:guide pos="5221"/>
        <p:guide orient="horz" pos="679"/>
        <p:guide orient="horz" pos="1332"/>
        <p:guide orient="horz" pos="1764"/>
        <p:guide orient="horz" pos="2041"/>
        <p:guide orient="horz" pos="103"/>
        <p:guide orient="horz" pos="28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5023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61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56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71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23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831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88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90ad29a59c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90ad29a59c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380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90ad29a59c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90ad29a59c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575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90ad29a59c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90ad29a59c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064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29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7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83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88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16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7073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83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6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2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4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50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6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63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1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8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2298350" y="2045363"/>
            <a:ext cx="4673100" cy="12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720000" y="1278700"/>
            <a:ext cx="7704000" cy="3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2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09812"/>
            <a:fld id="{00000000-1234-1234-1234-123412341234}" type="slidenum">
              <a:rPr lang="en" sz="1394" smtClean="0"/>
              <a:pPr defTabSz="909812"/>
              <a:t>‹#›</a:t>
            </a:fld>
            <a:endParaRPr lang="en" sz="1394"/>
          </a:p>
        </p:txBody>
      </p:sp>
      <p:sp>
        <p:nvSpPr>
          <p:cNvPr id="26" name="Google Shape;26;p3"/>
          <p:cNvSpPr/>
          <p:nvPr/>
        </p:nvSpPr>
        <p:spPr>
          <a:xfrm>
            <a:off x="2663874" y="-39739"/>
            <a:ext cx="6495193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2301" y="2"/>
            <a:ext cx="3246367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66892" y="1111693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5209340" y="4598579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8480977" y="4165531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6562473" y="690971"/>
            <a:ext cx="2536564" cy="422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374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374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374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374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165234" y="409755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5209340" y="409755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357655" y="3221481"/>
            <a:ext cx="255658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7078295" y="4470466"/>
            <a:ext cx="294370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8682748" y="1316261"/>
            <a:ext cx="29436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2785822" y="77909"/>
            <a:ext cx="43824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807801" y="4699649"/>
            <a:ext cx="201771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3634563" y="4619307"/>
            <a:ext cx="255658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311" tIns="34157" rIns="68311" bIns="34157" anchor="ctr" anchorCtr="0">
            <a:noAutofit/>
          </a:bodyPr>
          <a:lstStyle/>
          <a:p>
            <a:pPr marL="0" marR="0" lvl="0" indent="0" algn="ctr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7045350" y="86684"/>
            <a:ext cx="2303836" cy="643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9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582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99" y="2006784"/>
            <a:ext cx="3393236" cy="339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7238653" y="4811487"/>
            <a:ext cx="1203798" cy="27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72203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4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6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607" name="Google Shape;3607;p14"/>
          <p:cNvSpPr/>
          <p:nvPr/>
        </p:nvSpPr>
        <p:spPr>
          <a:xfrm>
            <a:off x="6870410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0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7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3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2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2" y="4285623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9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7" y="4495134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8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7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3" y="4496917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933390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9" y="-176000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0403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197">
                <a:latin typeface="Nunito"/>
                <a:ea typeface="Nunito"/>
                <a:cs typeface="Nunito"/>
                <a:sym typeface="Nunito"/>
              </a:defRPr>
            </a:lvl1pPr>
            <a:lvl2pPr marL="912114" lvl="1" indent="-30403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68171" lvl="2" indent="-30403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4228" lvl="3" indent="-30403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0285" lvl="4" indent="-30403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36342" lvl="5" indent="-30403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192399" lvl="6" indent="-30403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48456" lvl="7" indent="-304038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04513" lvl="8" indent="-304038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9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2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7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6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2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013767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5332850" y="689450"/>
            <a:ext cx="30480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09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8724366" y="4177021"/>
            <a:ext cx="516634" cy="231821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6092293" y="4774897"/>
            <a:ext cx="3104323" cy="4200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937310" y="830529"/>
            <a:ext cx="2146311" cy="48524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256705" y="334483"/>
            <a:ext cx="348019" cy="902222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56583" y="279901"/>
            <a:ext cx="352287" cy="953472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8380853" y="4358525"/>
            <a:ext cx="773830" cy="495145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8716937" y="4263707"/>
            <a:ext cx="681663" cy="684772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8676252" y="4663902"/>
            <a:ext cx="495621" cy="479602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8415071" y="4595130"/>
            <a:ext cx="240953" cy="652671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7297767" y="197740"/>
            <a:ext cx="633267" cy="380075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7908955" y="39659"/>
            <a:ext cx="800077" cy="592343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22473" y="4391270"/>
            <a:ext cx="952127" cy="883611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159030" y="4195770"/>
            <a:ext cx="753315" cy="963725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8497834" y="-689"/>
            <a:ext cx="775583" cy="776946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366386" y="4547299"/>
            <a:ext cx="355892" cy="1011188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598762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261200" y="1926575"/>
            <a:ext cx="6621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3014200" y="2718625"/>
            <a:ext cx="3242700" cy="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33082" y="4154336"/>
            <a:ext cx="155469" cy="141087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4522213" y="4474942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1631641" y="4295293"/>
            <a:ext cx="415920" cy="1078251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168256" y="4443172"/>
            <a:ext cx="865199" cy="836633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749593" y="4267725"/>
            <a:ext cx="421021" cy="1139500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1703089" y="4521913"/>
            <a:ext cx="782989" cy="1094450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501598" y="2941623"/>
            <a:ext cx="419136" cy="546878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8545801" y="194517"/>
            <a:ext cx="1042259" cy="1047013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8484435" y="-270370"/>
            <a:ext cx="368416" cy="997931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7231418" y="-258354"/>
            <a:ext cx="364310" cy="944495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7983974" y="-199738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8312420" y="476644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8165053" y="227076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8098991" y="73661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8082286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8123027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8093624" y="317241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8081858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8402898" y="21890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8370119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8235651" y="386151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8216326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8413833" y="443295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8364248" y="621477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8391963" y="66519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7355265" y="-106133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7428716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7758213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7629870" y="73854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7533766" y="164980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7539764" y="295331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7414027" y="412153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7382758" y="512052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7985183" y="397086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7810876" y="469487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7805059" y="418833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7433296" y="164655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7436085" y="212385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7486995" y="182901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7501521" y="65777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7468111" y="668132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7366618" y="475811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7370099" y="446589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7567352" y="25426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7783578" y="300345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7172050" y="4337925"/>
            <a:ext cx="436502" cy="569243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21281" y="-186589"/>
            <a:ext cx="1500235" cy="1460527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256702" y="184141"/>
            <a:ext cx="1187279" cy="1592727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7923837" y="4210796"/>
            <a:ext cx="1116750" cy="1145263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663164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B4BE6F-55D1-53FC-6872-5CDACAB97C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8D5B0E-B4B0-935E-3655-960C34BA8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BB007-4F9F-C26B-560F-298E293AB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A26E-6EF5-4CFD-8E3B-267195B8E3D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64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44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32165E-982D-EFDC-0348-3A6B9301F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5FB544-7634-8B1A-5173-A008BD50A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F47A93-FBC7-C46A-DE63-8446C4BD5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4844B-2A81-4166-AD36-EB99AC83446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3929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5991CA-27C0-0CA4-17E2-A4A6761168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33CDCE-94E6-253B-B095-D1C878069A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438E9B-3E54-8FDB-E314-BBB67F6FFB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7961D-F4B7-48AF-B5D1-0743E2FCC13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7711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142456-6DE5-A35A-0BCF-D15049215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948F1-F828-247C-EE19-0DDD4AFFD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AED163-9A0E-262A-3864-AAE0BCF17C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95DD3-34C7-4F01-8DA2-67397B80008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731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3CDB09-26FB-14BC-3F48-51616064DE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EBD1F4-4FC6-247E-5C06-D6761F61C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992B34-5961-B3A3-87EF-464601D31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FECB6-9072-499B-9C0E-63F1E00CEF7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1566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D122FA-2AF5-F379-E671-E9A19684DA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8EC9DE-D1AA-D334-541F-628C062B8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FD4432-B1A0-38B1-D94C-B395DDABF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002A2-3AD1-4DDB-96DC-DB7244BDDAF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248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A5D759-EEF0-4713-690C-1D35E7DC3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AF2F2E-ACA8-7B52-0C50-1369E9E5E6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A43199-7382-424C-01F9-B98666EF8C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FBBC6-14C0-4963-AF51-3290F2FD7C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3303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BF148-636B-7B66-E260-66A9E7F38D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1870F4-9ECF-F7FE-5617-B507CD796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18DBC-2B0E-0830-56EA-70123376A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77707-7A1B-4B9E-ABD2-63B0B2D5BA3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2214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4E0BA0-31A3-6168-F88E-BBFB9A733A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9835A-F1A5-7D78-5C9F-80C528370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629953-2B3F-6C01-D8BA-C27CAEB2E5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1C78-2EF6-4668-A72B-4203D85636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7840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1C1C37-37D8-CDAC-A78D-51B41F375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AFD8D-5DF2-A86E-27BA-5BBF79F57D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71B927-FB51-5C7F-1D92-581DE2631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DA2EA-ED7F-4BCE-9D93-57387CE932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76298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C63AF3-2829-2816-75C9-A9C607EFC5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40EB14-9F2D-A5C8-130C-5518C5E718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A915C4-71DD-EE66-6607-D75833CC3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49AFA-B6D0-4831-BF59-F64DE2A206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9615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7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6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4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3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3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9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2A1313F-CB47-D84C-890D-FBBC0DC80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CEE73A2-1195-1A72-73B0-BDCB41ACF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C4F1AF-889C-7EB2-7808-C02992A166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A776870-2D15-0B4F-A695-54CCC2FB52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D1B3FF-9C3C-771E-F425-34F6EF2DE2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B990866C-515D-40A6-8C43-E1769A55C3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484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slide" Target="slide22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6" Type="http://schemas.openxmlformats.org/officeDocument/2006/relationships/slide" Target="slide39.xml"/><Relationship Id="rId5" Type="http://schemas.openxmlformats.org/officeDocument/2006/relationships/slide" Target="slide41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18" Type="http://schemas.openxmlformats.org/officeDocument/2006/relationships/image" Target="../media/image37.png"/><Relationship Id="rId26" Type="http://schemas.openxmlformats.org/officeDocument/2006/relationships/image" Target="../media/image42.png"/><Relationship Id="rId3" Type="http://schemas.openxmlformats.org/officeDocument/2006/relationships/image" Target="../media/image28.gif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33.gif"/><Relationship Id="rId17" Type="http://schemas.microsoft.com/office/2007/relationships/hdphoto" Target="../media/hdphoto7.wdp"/><Relationship Id="rId25" Type="http://schemas.microsoft.com/office/2007/relationships/hdphoto" Target="../media/hdphoto10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24" Type="http://schemas.openxmlformats.org/officeDocument/2006/relationships/image" Target="../media/image41.png"/><Relationship Id="rId32" Type="http://schemas.microsoft.com/office/2007/relationships/hdphoto" Target="../media/hdphoto13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43.png"/><Relationship Id="rId10" Type="http://schemas.openxmlformats.org/officeDocument/2006/relationships/image" Target="../media/image32.png"/><Relationship Id="rId19" Type="http://schemas.openxmlformats.org/officeDocument/2006/relationships/image" Target="../media/image38.gif"/><Relationship Id="rId31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microsoft.com/office/2007/relationships/hdphoto" Target="../media/hdphoto4.wdp"/><Relationship Id="rId14" Type="http://schemas.openxmlformats.org/officeDocument/2006/relationships/image" Target="../media/image35.png"/><Relationship Id="rId22" Type="http://schemas.openxmlformats.org/officeDocument/2006/relationships/image" Target="../media/image40.png"/><Relationship Id="rId27" Type="http://schemas.microsoft.com/office/2007/relationships/hdphoto" Target="../media/hdphoto11.wdp"/><Relationship Id="rId30" Type="http://schemas.openxmlformats.org/officeDocument/2006/relationships/image" Target="../media/image4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960AF-7BE4-41F3-87DD-D02139E5D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8" y="-161721"/>
            <a:ext cx="9211004" cy="5305195"/>
          </a:xfrm>
          <a:prstGeom prst="rect">
            <a:avLst/>
          </a:prstGeom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063621" y="1561166"/>
            <a:ext cx="6156930" cy="1291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77"/>
              </a:avLst>
            </a:prstTxWarp>
          </a:bodyPr>
          <a:lstStyle/>
          <a:p>
            <a:pPr algn="ctr"/>
            <a:r>
              <a:rPr lang="en-US" sz="3990" b="1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TIENG VIET- LOP 3:</a:t>
            </a:r>
          </a:p>
          <a:p>
            <a:pPr algn="ctr"/>
            <a:r>
              <a:rPr lang="en-US" sz="3990" b="1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ĐỌC: VE THAM QUE</a:t>
            </a:r>
            <a:endParaRPr lang="en-US" sz="3990" b="1" i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3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6" t="16683" r="24295" b="41584"/>
          <a:stretch/>
        </p:blipFill>
        <p:spPr>
          <a:xfrm>
            <a:off x="105904" y="0"/>
            <a:ext cx="8891752" cy="50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4" t="16913" r="24944" b="10919"/>
          <a:stretch/>
        </p:blipFill>
        <p:spPr>
          <a:xfrm>
            <a:off x="377859" y="118241"/>
            <a:ext cx="8466083" cy="49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t="9305" r="24684" b="49885"/>
          <a:stretch/>
        </p:blipFill>
        <p:spPr>
          <a:xfrm>
            <a:off x="94080" y="0"/>
            <a:ext cx="8856279" cy="50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9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6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38356" r="41536" b="31670"/>
          <a:stretch/>
        </p:blipFill>
        <p:spPr>
          <a:xfrm>
            <a:off x="259617" y="260132"/>
            <a:ext cx="8643445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7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623" y="366545"/>
            <a:ext cx="84660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  <a:p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đúng các từ khó, biết cách đọc baì thơ (ngắt nghỉ, nhấn giọng phù hợp)</a:t>
            </a:r>
          </a:p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Hiểu nội dung bài tập đọc, có tình yêu thương với ông bà, với quê hương.</a:t>
            </a:r>
          </a:p>
        </p:txBody>
      </p:sp>
      <p:sp>
        <p:nvSpPr>
          <p:cNvPr id="5" name="4-Point Star 4"/>
          <p:cNvSpPr/>
          <p:nvPr/>
        </p:nvSpPr>
        <p:spPr>
          <a:xfrm>
            <a:off x="259612" y="508439"/>
            <a:ext cx="201011" cy="14189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6605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132889" y="1289225"/>
            <a:ext cx="68782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664" y="2483554"/>
            <a:ext cx="1490672" cy="2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36" y="642938"/>
            <a:ext cx="3406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Nghỉ hè em thích nhất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Được theo mẹ về quê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em cũng mừng ghê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Khi thấy em vào ngõ.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646" y="2180273"/>
            <a:ext cx="344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Mảnh vườn quê bé nhỏ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Bao nhiêu là thứ cây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 mỗi năm mỗi gầy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Chắc bà luôn vất vả.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11" y="3614737"/>
            <a:ext cx="3406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3760351" y="2969939"/>
            <a:ext cx="4814888" cy="2008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36" y="3729038"/>
            <a:ext cx="3586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Vườn bà có nhiều quả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Chẳng mấy lúc bà ăn</a:t>
            </a:r>
          </a:p>
          <a:p>
            <a:r>
              <a:rPr lang="en-US" sz="2100" dirty="0">
                <a:solidFill>
                  <a:srgbClr val="0070C0"/>
                </a:solidFill>
              </a:rPr>
              <a:t>Bà bảo thích để dành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Cho cháu về ra hái.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0473" y="628651"/>
            <a:ext cx="415766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Em mồ hôi nhễ nhại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theo quạt liền tay.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Từ tay bà gió đến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Thơm bao hương quả vườn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Thoáng nghe bà kể chuyện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Gió thơm say chập chờn.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                              (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Xuân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Hoài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3111" y="15716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VỀ THĂM QUÊ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23130" y="-21923"/>
            <a:ext cx="875780" cy="6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583756" y="264267"/>
            <a:ext cx="5183777" cy="5078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Cùng chia đoạn/phần bài đọc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49" y="1099126"/>
            <a:ext cx="3351902" cy="335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4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36" y="642938"/>
            <a:ext cx="3406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Nghỉ hè em thích nhất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Được theo mẹ về quê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em cũng mừng ghê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Khi thấy em vào ngõ.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646" y="2180273"/>
            <a:ext cx="344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Mảnh vườn quê bé nhỏ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Bao nhiêu là thứ cây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 mỗi năm mỗi gầy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Chắc bà luôn vất vả.</a:t>
            </a:r>
          </a:p>
        </p:txBody>
      </p:sp>
      <p:sp>
        <p:nvSpPr>
          <p:cNvPr id="6" name="Oval 5"/>
          <p:cNvSpPr/>
          <p:nvPr/>
        </p:nvSpPr>
        <p:spPr>
          <a:xfrm>
            <a:off x="82748" y="3757612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11" y="3614737"/>
            <a:ext cx="3406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3760351" y="2969939"/>
            <a:ext cx="4814888" cy="2008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36" y="3729038"/>
            <a:ext cx="3586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Vườn bà có nhiều quả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Chẳng mấy lúc bà ăn</a:t>
            </a:r>
          </a:p>
          <a:p>
            <a:r>
              <a:rPr lang="en-US" sz="2100" dirty="0">
                <a:solidFill>
                  <a:srgbClr val="0070C0"/>
                </a:solidFill>
              </a:rPr>
              <a:t>Bà bảo thích để dành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Cho cháu về ra hái.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0473" y="628651"/>
            <a:ext cx="415766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Em mồ hôi nhễ nhại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theo quạt liền tay.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Từ tay bà gió đến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Thơm bao hương quả vườn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Thoáng nghe bà kể chuyện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Gió thơm say chập chờn.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                              (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Xuân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Hoài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3111" y="15716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VỀ THĂM QUÊ</a:t>
            </a:r>
          </a:p>
        </p:txBody>
      </p:sp>
      <p:sp>
        <p:nvSpPr>
          <p:cNvPr id="14" name="Oval 13"/>
          <p:cNvSpPr/>
          <p:nvPr/>
        </p:nvSpPr>
        <p:spPr>
          <a:xfrm>
            <a:off x="4426148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2748" y="2228850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7036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23130" y="-21923"/>
            <a:ext cx="875780" cy="6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838" y="348972"/>
            <a:ext cx="3632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ĐỌC TỪ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9178" y="902970"/>
            <a:ext cx="282123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ngõ</a:t>
            </a:r>
            <a:endParaRPr lang="en-US" sz="3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luôn</a:t>
            </a:r>
            <a:r>
              <a:rPr lang="en-US" sz="3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vất</a:t>
            </a:r>
            <a:r>
              <a:rPr lang="en-US" sz="3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vả</a:t>
            </a:r>
            <a:endParaRPr lang="en-US" sz="3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chẳng</a:t>
            </a:r>
            <a:r>
              <a:rPr lang="en-US" sz="3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mấy</a:t>
            </a:r>
            <a:r>
              <a:rPr lang="en-US" sz="3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lúc</a:t>
            </a:r>
            <a:endParaRPr lang="en-US" sz="3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3750" y="902970"/>
            <a:ext cx="2377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nhễ</a:t>
            </a:r>
            <a:r>
              <a:rPr lang="en-US" sz="3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nhại</a:t>
            </a:r>
            <a:endParaRPr lang="en-US" sz="3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chập chờn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3534" y="3812101"/>
            <a:ext cx="1484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8884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36" y="642938"/>
            <a:ext cx="3406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Nghỉ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hè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em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thích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nhất</a:t>
            </a:r>
            <a:endParaRPr lang="en-US" sz="2100" dirty="0">
              <a:solidFill>
                <a:srgbClr val="0070C0"/>
              </a:solidFill>
              <a:latin typeface="Aảial"/>
              <a:cs typeface="Times New Roman" pitchFamily="18" charset="0"/>
            </a:endParaRP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Được theo mẹ về quê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em  cũng mừng ghê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Khi thấy em vào ngõ.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645" y="2181239"/>
            <a:ext cx="344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Mảnh vườn quê  bé nhỏ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Bao nhiêu là thứ cây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Arial" panose="020B0604020202020204" pitchFamily="34" charset="0"/>
              </a:rPr>
              <a:t>Bà </a:t>
            </a:r>
            <a:r>
              <a:rPr lang="en-US" sz="2100" dirty="0" smtClean="0">
                <a:solidFill>
                  <a:srgbClr val="0070C0"/>
                </a:solidFill>
                <a:latin typeface="Aảial"/>
                <a:cs typeface="Arial" panose="020B0604020202020204" pitchFamily="34" charset="0"/>
              </a:rPr>
              <a:t>mỗi 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Arial" panose="020B0604020202020204" pitchFamily="34" charset="0"/>
              </a:rPr>
              <a:t>năm  mỗi gầy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Arial" panose="020B0604020202020204" pitchFamily="34" charset="0"/>
              </a:rPr>
              <a:t>Chắc bà luôn vất 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vả.</a:t>
            </a:r>
          </a:p>
        </p:txBody>
      </p:sp>
      <p:sp>
        <p:nvSpPr>
          <p:cNvPr id="6" name="Oval 5"/>
          <p:cNvSpPr/>
          <p:nvPr/>
        </p:nvSpPr>
        <p:spPr>
          <a:xfrm>
            <a:off x="82748" y="3757612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11" y="3614737"/>
            <a:ext cx="3406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4357677" y="2919952"/>
            <a:ext cx="4217561" cy="20687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36" y="3729038"/>
            <a:ext cx="3586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</a:rPr>
              <a:t>Vườn bà  có nhiều quả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</a:rPr>
              <a:t>Chẳng mấy lúc bà ăn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</a:rPr>
              <a:t>Bà bảo  thích để dành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</a:rPr>
              <a:t>Cho cháu về  ra hái.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0473" y="628651"/>
            <a:ext cx="415766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Em mồ hôi  nhễ nhại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theo quạt liền tay.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Từ tay bà  gió đến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Thơm bao hương quả vườn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Thoáng nghe bà  kể chuyện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Gió thơm say chập chờn.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                              (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Xuân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Hoài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3111" y="15716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VỀ THĂM QUÊ</a:t>
            </a:r>
          </a:p>
        </p:txBody>
      </p:sp>
      <p:sp>
        <p:nvSpPr>
          <p:cNvPr id="14" name="Oval 13"/>
          <p:cNvSpPr/>
          <p:nvPr/>
        </p:nvSpPr>
        <p:spPr>
          <a:xfrm>
            <a:off x="4426148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4059" y="2207418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7036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491104" y="732417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49486" y="637101"/>
            <a:ext cx="1531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thích nhất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23092" y="954030"/>
            <a:ext cx="10613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về quê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5331" y="1295854"/>
            <a:ext cx="9035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mừng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8109" y="2180915"/>
            <a:ext cx="21123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Mảnh vườn quê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9586" y="2502795"/>
            <a:ext cx="14935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Bao nhiêu</a:t>
            </a:r>
            <a:endParaRPr lang="en-US" sz="2100" dirty="0">
              <a:solidFill>
                <a:srgbClr val="0070C0"/>
              </a:solidFill>
              <a:latin typeface="Aảial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87478" y="2825977"/>
            <a:ext cx="6800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gầy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77359" y="3143935"/>
            <a:ext cx="18928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luôn vất vả.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89398" y="3726910"/>
            <a:ext cx="14745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</a:rPr>
              <a:t>nhiều quả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3159" y="4367547"/>
            <a:ext cx="18061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</a:rPr>
              <a:t>thích để dành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87432" y="4678912"/>
            <a:ext cx="13528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</a:rPr>
              <a:t>ra hái.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58584" y="630961"/>
            <a:ext cx="17619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nhễ nhại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35394" y="947201"/>
            <a:ext cx="17369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quạt liền tay.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37529" y="2228974"/>
            <a:ext cx="14420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Gió thơm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40500" y="1581526"/>
            <a:ext cx="1515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ảial"/>
                <a:cs typeface="Times New Roman" pitchFamily="18" charset="0"/>
              </a:rPr>
              <a:t>Thơm bao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23130" y="-21923"/>
            <a:ext cx="875780" cy="626597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245866" y="727466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3134510" y="1045679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338031" y="1387480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3063557" y="1700794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015537" y="1704591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35571" y="1381597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454772" y="2260037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984932" y="2637216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404496" y="2270577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985572" y="2926330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044014" y="2933256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2971379" y="3225553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034126" y="3232388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617432" y="3809126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3283370" y="3814081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87214" y="4131794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414543" y="4465219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189088" y="4465219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2959462" y="4766999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028232" y="4774401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6132322" y="710677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7312719" y="718379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7356761" y="1035137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8188513" y="1669907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009397" y="1357186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7039060" y="1345465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6819304" y="1981661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7833847" y="2314328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7917852" y="2322030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8158381" y="1995562"/>
            <a:ext cx="47297" cy="22170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256012" y="956035"/>
            <a:ext cx="93255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630448" y="2560180"/>
            <a:ext cx="93255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 t="54496" r="38165" b="19911"/>
          <a:stretch/>
        </p:blipFill>
        <p:spPr>
          <a:xfrm>
            <a:off x="4337103" y="2875741"/>
            <a:ext cx="4238135" cy="21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11" grpId="0"/>
      <p:bldP spid="12" grpId="0"/>
      <p:bldP spid="14" grpId="0" animBg="1"/>
      <p:bldP spid="15" grpId="0" animBg="1"/>
      <p:bldP spid="16" grpId="0" animBg="1"/>
      <p:bldP spid="35" grpId="0"/>
      <p:bldP spid="38" grpId="0"/>
      <p:bldP spid="46" grpId="0"/>
      <p:bldP spid="47" grpId="0"/>
      <p:bldP spid="48" grpId="0"/>
      <p:bldP spid="49" grpId="0"/>
      <p:bldP spid="50" grpId="0"/>
      <p:bldP spid="40" grpId="0"/>
      <p:bldP spid="43" grpId="0"/>
      <p:bldP spid="44" grpId="0"/>
      <p:bldP spid="45" grpId="0"/>
      <p:bldP spid="51" grpId="0"/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103971" y="365299"/>
            <a:ext cx="4736651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954470" y="4653070"/>
            <a:ext cx="68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Học sinh làm việc nhóm bốn.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15" y="1369819"/>
            <a:ext cx="6230770" cy="28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286444" y="512577"/>
            <a:ext cx="3778828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132889" y="4678479"/>
            <a:ext cx="68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10" y="1570383"/>
            <a:ext cx="1967669" cy="24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48" y="1570383"/>
            <a:ext cx="1967669" cy="24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29" y="1570383"/>
            <a:ext cx="1967669" cy="24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51" y="1570383"/>
            <a:ext cx="1967669" cy="24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4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2357383" y="264267"/>
            <a:ext cx="3329522" cy="5078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0070C0"/>
                </a:solidFill>
              </a:rPr>
              <a:t>Đọc thầm cá nhân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206" y="1082562"/>
            <a:ext cx="2919588" cy="33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572100" y="921517"/>
            <a:ext cx="7999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664" y="2483554"/>
            <a:ext cx="1490672" cy="2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322226" y="1036848"/>
            <a:ext cx="8187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5863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253" y="1967234"/>
            <a:ext cx="3999093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0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30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ghê</a:t>
            </a:r>
            <a:endParaRPr lang="en-US" sz="30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4197056" y="1903687"/>
            <a:ext cx="4847896" cy="3239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83" y="853306"/>
            <a:ext cx="6731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898" y="129568"/>
            <a:ext cx="7190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545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05" y="121228"/>
            <a:ext cx="75187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87" y="2876419"/>
            <a:ext cx="344043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7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100" b="1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513721" y="1386878"/>
            <a:ext cx="28575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/>
          <p:cNvSpPr txBox="1"/>
          <p:nvPr/>
        </p:nvSpPr>
        <p:spPr>
          <a:xfrm>
            <a:off x="3865959" y="843627"/>
            <a:ext cx="527804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 nhỏ cảm nhận được niềm vui của bà khi được gặp con, gặp</a:t>
            </a:r>
            <a:endParaRPr lang="vi-VN" sz="2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cháu.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1650" y="2740240"/>
            <a:ext cx="49863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 nhỏ quan tâm đến sức kh</a:t>
            </a:r>
            <a:r>
              <a:rPr lang="vi-VN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ỏe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của bà, nhận ra bà yếu hơn, biết bà vất vả nhiều.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565453" y="3154587"/>
            <a:ext cx="285750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/>
          <p:cNvSpPr txBox="1"/>
          <p:nvPr/>
        </p:nvSpPr>
        <p:spPr>
          <a:xfrm>
            <a:off x="11994" y="1027906"/>
            <a:ext cx="344043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 </a:t>
            </a:r>
            <a:r>
              <a:rPr lang="vi-VN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cũng mừng ghê</a:t>
            </a:r>
          </a:p>
          <a:p>
            <a:r>
              <a:rPr lang="vi-VN" sz="27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 thấy em vào ngõ.</a:t>
            </a:r>
            <a:endParaRPr lang="en-US" sz="27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5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211" y="122662"/>
            <a:ext cx="8421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719" y="1102235"/>
            <a:ext cx="8207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Bà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luôn nghĩ đến con cháu, luôn muốn dành hết mọi thứ cho con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cháu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386" y="2034079"/>
            <a:ext cx="859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Bà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thương cháu, chăm chút cháu từng li từng tí.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1873" y="2540348"/>
            <a:ext cx="859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Bà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 cho cháu nghe, điều mà các cháu nhỏ đều thích.</a:t>
            </a:r>
          </a:p>
        </p:txBody>
      </p:sp>
    </p:spTree>
    <p:extLst>
      <p:ext uri="{BB962C8B-B14F-4D97-AF65-F5344CB8AC3E}">
        <p14:creationId xmlns:p14="http://schemas.microsoft.com/office/powerpoint/2010/main" val="38496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132889" y="172896"/>
            <a:ext cx="6878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Ôn bài cũ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5112" y="1537138"/>
            <a:ext cx="9092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</a:rPr>
              <a:t>1</a:t>
            </a:r>
            <a:r>
              <a:rPr lang="en-US" sz="2700" b="1" dirty="0">
                <a:solidFill>
                  <a:srgbClr val="0070C0"/>
                </a:solidFill>
              </a:rPr>
              <a:t>.Em hãy nêu những hoạt động thú vị trong kì nghỉ hè của bạn nhỏ?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18496" y="2896914"/>
            <a:ext cx="72296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</a:rPr>
              <a:t>2</a:t>
            </a:r>
            <a:r>
              <a:rPr lang="en-US" sz="2700" b="1" dirty="0">
                <a:solidFill>
                  <a:srgbClr val="0070C0"/>
                </a:solidFill>
              </a:rPr>
              <a:t>.Tên câu chuyện muốn nói nên điều gì?    </a:t>
            </a:r>
          </a:p>
        </p:txBody>
      </p:sp>
    </p:spTree>
    <p:extLst>
      <p:ext uri="{BB962C8B-B14F-4D97-AF65-F5344CB8AC3E}">
        <p14:creationId xmlns:p14="http://schemas.microsoft.com/office/powerpoint/2010/main" val="6199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611" y="200025"/>
            <a:ext cx="874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Theo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334" y="771525"/>
            <a:ext cx="791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38356" r="41536" b="31670"/>
          <a:stretch/>
        </p:blipFill>
        <p:spPr>
          <a:xfrm>
            <a:off x="661638" y="1712357"/>
            <a:ext cx="7662043" cy="32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175" y="1294114"/>
            <a:ext cx="8027085" cy="1569660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Aảial"/>
              </a:rPr>
              <a:t>   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Bài thơ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nói nên tình cảm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của bạn nhỏ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khi nghỉ hè được theo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mẹ về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quê thăm bà,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hình ảnh quê hương với mảnh vườn nhỏ đầy hoa trái cùng tình yêu thương của bà đã khiến bạn nhỏ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thấy vui và thích thú. </a:t>
            </a:r>
            <a:endParaRPr lang="en-US" sz="2400" dirty="0">
              <a:solidFill>
                <a:srgbClr val="0070C0"/>
              </a:solidFill>
              <a:latin typeface="Aả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4920" y="745837"/>
            <a:ext cx="244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NỘI DUNG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468" y="342900"/>
            <a:ext cx="877520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50" dirty="0">
                <a:latin typeface="Aảial"/>
              </a:rPr>
              <a:t>5. Qua bài thơ này </a:t>
            </a:r>
            <a:r>
              <a:rPr lang="vi-VN" sz="2550" dirty="0" smtClean="0">
                <a:latin typeface="Aảial"/>
              </a:rPr>
              <a:t>em </a:t>
            </a:r>
            <a:r>
              <a:rPr lang="en-US" sz="2550" dirty="0" smtClean="0">
                <a:latin typeface="Aảial"/>
              </a:rPr>
              <a:t>hiểu được điều</a:t>
            </a:r>
            <a:r>
              <a:rPr lang="en-US" sz="2550" dirty="0">
                <a:latin typeface="Aảial"/>
              </a:rPr>
              <a:t> </a:t>
            </a:r>
            <a:r>
              <a:rPr lang="vi-VN" sz="2550" dirty="0" smtClean="0">
                <a:latin typeface="Aảial"/>
              </a:rPr>
              <a:t>gì</a:t>
            </a:r>
            <a:r>
              <a:rPr lang="vi-VN" sz="2550" dirty="0">
                <a:latin typeface="Aảial"/>
              </a:rPr>
              <a:t>?</a:t>
            </a:r>
            <a:endParaRPr lang="en-US" sz="2550" dirty="0">
              <a:latin typeface="Aả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578" y="1380726"/>
            <a:ext cx="7904278" cy="156966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Aảial"/>
              </a:rPr>
              <a:t>   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Bài thơ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nói nên tình cảm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của bạn nhỏ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khi nghỉ hè được theo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mẹ về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quê thăm bà, </a:t>
            </a:r>
            <a:r>
              <a:rPr lang="en-US" sz="2400" dirty="0">
                <a:solidFill>
                  <a:srgbClr val="0070C0"/>
                </a:solidFill>
                <a:latin typeface="Aảial"/>
              </a:rPr>
              <a:t>hình ảnh quê hương với mảnh vườn nhỏ đầy hoa trái cùng tình yêu thương của bà đã khiến bạn nhỏ </a:t>
            </a:r>
            <a:r>
              <a:rPr lang="en-US" sz="2400" dirty="0" smtClean="0">
                <a:solidFill>
                  <a:srgbClr val="0070C0"/>
                </a:solidFill>
                <a:latin typeface="Aảial"/>
              </a:rPr>
              <a:t>thấy vui và thích thú. </a:t>
            </a:r>
            <a:endParaRPr lang="en-US" sz="2400" dirty="0">
              <a:solidFill>
                <a:srgbClr val="0070C0"/>
              </a:solidFill>
              <a:latin typeface="Aảial"/>
            </a:endParaRPr>
          </a:p>
        </p:txBody>
      </p:sp>
    </p:spTree>
    <p:extLst>
      <p:ext uri="{BB962C8B-B14F-4D97-AF65-F5344CB8AC3E}">
        <p14:creationId xmlns:p14="http://schemas.microsoft.com/office/powerpoint/2010/main" val="2003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4" grpId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478343" y="350262"/>
            <a:ext cx="81873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0070C0"/>
                </a:solidFill>
              </a:rPr>
              <a:t>HỌC THUỘC LÒNG BÀI THƠ</a:t>
            </a:r>
          </a:p>
        </p:txBody>
      </p:sp>
    </p:spTree>
    <p:extLst>
      <p:ext uri="{BB962C8B-B14F-4D97-AF65-F5344CB8AC3E}">
        <p14:creationId xmlns:p14="http://schemas.microsoft.com/office/powerpoint/2010/main" val="6408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36" y="642938"/>
            <a:ext cx="3406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Nghỉ hè em thích nhất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Được theo mẹ về quê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em cũng mừng ghê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Khi thấy em vào ngõ.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646" y="2180273"/>
            <a:ext cx="344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Mảnh vườn quê bé nhỏ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Bao nhiêu là thứ cây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 mỗi năm mỗi gầy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Chắc bà luôn vất vả.</a:t>
            </a:r>
          </a:p>
        </p:txBody>
      </p:sp>
      <p:sp>
        <p:nvSpPr>
          <p:cNvPr id="6" name="Oval 5"/>
          <p:cNvSpPr/>
          <p:nvPr/>
        </p:nvSpPr>
        <p:spPr>
          <a:xfrm>
            <a:off x="82748" y="3757612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11" y="3614737"/>
            <a:ext cx="3406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3760351" y="2969939"/>
            <a:ext cx="4814888" cy="2008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36" y="3729038"/>
            <a:ext cx="3586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Vườn bà có nhiều quả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Chẳng mấy lúc bà ăn</a:t>
            </a:r>
          </a:p>
          <a:p>
            <a:r>
              <a:rPr lang="en-US" sz="2100" dirty="0">
                <a:solidFill>
                  <a:srgbClr val="0070C0"/>
                </a:solidFill>
              </a:rPr>
              <a:t>Bà bảo thích để dành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Cho cháu về ra hái.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0473" y="628651"/>
            <a:ext cx="415766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Em mồ hôi nhễ nhại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theo quạt liền tay.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Từ tay bà gió đến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Thơm bao hương quả vườn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Thoáng nghe bà kể chuyện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Gió thơm say chập chờn.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                              (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Xuân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ảial"/>
                <a:cs typeface="Times New Roman" pitchFamily="18" charset="0"/>
              </a:rPr>
              <a:t>Hoài</a:t>
            </a:r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3111" y="15716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VỀ THĂM QUÊ</a:t>
            </a:r>
          </a:p>
        </p:txBody>
      </p:sp>
      <p:sp>
        <p:nvSpPr>
          <p:cNvPr id="14" name="Oval 13"/>
          <p:cNvSpPr/>
          <p:nvPr/>
        </p:nvSpPr>
        <p:spPr>
          <a:xfrm>
            <a:off x="4426148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2748" y="2228850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7036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23130" y="-21923"/>
            <a:ext cx="875780" cy="6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36" y="642938"/>
            <a:ext cx="3406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Nghỉ hè 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Được theo mẹ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em 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Khi thấy em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646" y="2180273"/>
            <a:ext cx="344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Mảnh vườn quê </a:t>
            </a: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Bao nhiêu  </a:t>
            </a: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Bà mỗi năm </a:t>
            </a: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Chắc bà  .</a:t>
            </a:r>
          </a:p>
        </p:txBody>
      </p:sp>
      <p:sp>
        <p:nvSpPr>
          <p:cNvPr id="6" name="Oval 5"/>
          <p:cNvSpPr/>
          <p:nvPr/>
        </p:nvSpPr>
        <p:spPr>
          <a:xfrm>
            <a:off x="82748" y="3757612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11" y="3614737"/>
            <a:ext cx="3406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3760351" y="985838"/>
            <a:ext cx="5071767" cy="3992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36" y="3729038"/>
            <a:ext cx="3586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Vườn bà 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Chẳng mấy lúc </a:t>
            </a:r>
          </a:p>
          <a:p>
            <a:r>
              <a:rPr lang="en-US" sz="2100" dirty="0">
                <a:solidFill>
                  <a:srgbClr val="0070C0"/>
                </a:solidFill>
              </a:rPr>
              <a:t>Bà bảo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Cho cháu về 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3111" y="15716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VỀ THĂM QUÊ</a:t>
            </a:r>
          </a:p>
        </p:txBody>
      </p:sp>
      <p:sp>
        <p:nvSpPr>
          <p:cNvPr id="15" name="Oval 14"/>
          <p:cNvSpPr/>
          <p:nvPr/>
        </p:nvSpPr>
        <p:spPr>
          <a:xfrm>
            <a:off x="82748" y="2228850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7036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23130" y="-21923"/>
            <a:ext cx="875780" cy="6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36" y="642938"/>
            <a:ext cx="3406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Nghỉ hè 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Được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Bà 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Khi 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646" y="2180273"/>
            <a:ext cx="3440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Mảnh </a:t>
            </a: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Bao  </a:t>
            </a: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Bà  </a:t>
            </a: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Chắc   .</a:t>
            </a:r>
          </a:p>
        </p:txBody>
      </p:sp>
      <p:sp>
        <p:nvSpPr>
          <p:cNvPr id="6" name="Oval 5"/>
          <p:cNvSpPr/>
          <p:nvPr/>
        </p:nvSpPr>
        <p:spPr>
          <a:xfrm>
            <a:off x="82748" y="3757612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11" y="3614737"/>
            <a:ext cx="3406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3760351" y="782598"/>
            <a:ext cx="5036294" cy="41953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36" y="3729038"/>
            <a:ext cx="3586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Vườn  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Chẳng</a:t>
            </a:r>
          </a:p>
          <a:p>
            <a:r>
              <a:rPr lang="en-US" sz="2100" dirty="0">
                <a:solidFill>
                  <a:srgbClr val="0070C0"/>
                </a:solidFill>
              </a:rPr>
              <a:t>Bà </a:t>
            </a:r>
          </a:p>
          <a:p>
            <a:r>
              <a:rPr lang="en-US" sz="2100" dirty="0">
                <a:solidFill>
                  <a:srgbClr val="0070C0"/>
                </a:solidFill>
              </a:rPr>
              <a:t>Cho  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3111" y="15716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VỀ THĂM QUÊ</a:t>
            </a:r>
          </a:p>
        </p:txBody>
      </p:sp>
      <p:sp>
        <p:nvSpPr>
          <p:cNvPr id="15" name="Oval 14"/>
          <p:cNvSpPr/>
          <p:nvPr/>
        </p:nvSpPr>
        <p:spPr>
          <a:xfrm>
            <a:off x="82748" y="2228850"/>
            <a:ext cx="371475" cy="3286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7036" y="657225"/>
            <a:ext cx="371475" cy="3286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23130" y="-21923"/>
            <a:ext cx="875780" cy="62659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8461" y="2228850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2749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064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36" y="642938"/>
            <a:ext cx="3406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</a:p>
          <a:p>
            <a:r>
              <a:rPr lang="en-US" sz="2100" dirty="0">
                <a:solidFill>
                  <a:srgbClr val="0070C0"/>
                </a:solidFill>
                <a:latin typeface="Aảial"/>
                <a:cs typeface="Times New Roman" pitchFamily="18" charset="0"/>
              </a:rPr>
              <a:t> </a:t>
            </a:r>
          </a:p>
          <a:p>
            <a:endParaRPr lang="en-US" sz="2100" dirty="0">
              <a:solidFill>
                <a:srgbClr val="0070C0"/>
              </a:solidFill>
              <a:latin typeface="Aảial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646" y="2180273"/>
            <a:ext cx="34404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</a:t>
            </a:r>
          </a:p>
          <a:p>
            <a:r>
              <a:rPr lang="en-US" sz="21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</a:t>
            </a:r>
          </a:p>
        </p:txBody>
      </p:sp>
      <p:sp>
        <p:nvSpPr>
          <p:cNvPr id="6" name="Oval 5"/>
          <p:cNvSpPr/>
          <p:nvPr/>
        </p:nvSpPr>
        <p:spPr>
          <a:xfrm>
            <a:off x="82748" y="3757612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11" y="3614737"/>
            <a:ext cx="3406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22909" r="13470" b="13916"/>
          <a:stretch/>
        </p:blipFill>
        <p:spPr>
          <a:xfrm>
            <a:off x="3511256" y="744921"/>
            <a:ext cx="5533696" cy="4398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36" y="3729038"/>
            <a:ext cx="358616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  </a:t>
            </a:r>
          </a:p>
          <a:p>
            <a:endParaRPr lang="en-US" sz="2100" dirty="0">
              <a:solidFill>
                <a:srgbClr val="0070C0"/>
              </a:solidFill>
            </a:endParaRPr>
          </a:p>
          <a:p>
            <a:endParaRPr lang="en-US" sz="21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3111" y="15716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VỀ THĂM QUÊ</a:t>
            </a:r>
          </a:p>
        </p:txBody>
      </p:sp>
      <p:sp>
        <p:nvSpPr>
          <p:cNvPr id="15" name="Oval 14"/>
          <p:cNvSpPr/>
          <p:nvPr/>
        </p:nvSpPr>
        <p:spPr>
          <a:xfrm>
            <a:off x="82748" y="2228850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7036" y="657225"/>
            <a:ext cx="371475" cy="3286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23130" y="-21923"/>
            <a:ext cx="875780" cy="6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0602" r="89125" b="65564"/>
          <a:stretch/>
        </p:blipFill>
        <p:spPr>
          <a:xfrm>
            <a:off x="342386" y="1064173"/>
            <a:ext cx="650328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arty Celebrate Sticker by Originals for iOS &amp; Android | GIPHY">
            <a:extLst>
              <a:ext uri="{FF2B5EF4-FFF2-40B4-BE49-F238E27FC236}">
                <a16:creationId xmlns:a16="http://schemas.microsoft.com/office/drawing/2014/main" id="{1DC25E41-87A6-4DD0-A2DA-A1FF984E76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18" y="969987"/>
            <a:ext cx="2447433" cy="45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rty Celebrate Sticker by Originals for iOS &amp; Android | GIPHY">
            <a:extLst>
              <a:ext uri="{FF2B5EF4-FFF2-40B4-BE49-F238E27FC236}">
                <a16:creationId xmlns:a16="http://schemas.microsoft.com/office/drawing/2014/main" id="{7D76D58C-BC00-4DFC-9612-9E69892AC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" y="990600"/>
            <a:ext cx="365636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arty Celebrate Sticker by Originals for iOS &amp; Android | GIPHY">
            <a:extLst>
              <a:ext uri="{FF2B5EF4-FFF2-40B4-BE49-F238E27FC236}">
                <a16:creationId xmlns:a16="http://schemas.microsoft.com/office/drawing/2014/main" id="{FDDFBA37-AEA7-49A8-B3A5-F9DBE98164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58" y="1152524"/>
            <a:ext cx="3715734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224;p121">
            <a:hlinkClick r:id="rId3" action="ppaction://hlinksldjump"/>
            <a:extLst>
              <a:ext uri="{FF2B5EF4-FFF2-40B4-BE49-F238E27FC236}">
                <a16:creationId xmlns:a16="http://schemas.microsoft.com/office/drawing/2014/main" id="{1156D7DE-7F29-4AF8-ABCE-61A696D61B1C}"/>
              </a:ext>
            </a:extLst>
          </p:cNvPr>
          <p:cNvSpPr/>
          <p:nvPr/>
        </p:nvSpPr>
        <p:spPr>
          <a:xfrm>
            <a:off x="1294908" y="3124200"/>
            <a:ext cx="1162542" cy="1125679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224;p121">
            <a:hlinkClick r:id="rId4" action="ppaction://hlinksldjump"/>
            <a:extLst>
              <a:ext uri="{FF2B5EF4-FFF2-40B4-BE49-F238E27FC236}">
                <a16:creationId xmlns:a16="http://schemas.microsoft.com/office/drawing/2014/main" id="{B170A5EF-A1ED-4EC3-97E3-A7264B4F56B7}"/>
              </a:ext>
            </a:extLst>
          </p:cNvPr>
          <p:cNvSpPr/>
          <p:nvPr/>
        </p:nvSpPr>
        <p:spPr>
          <a:xfrm>
            <a:off x="4317699" y="3538116"/>
            <a:ext cx="1257300" cy="1184137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Google Shape;7224;p121">
            <a:hlinkClick r:id="rId5" action="ppaction://hlinksldjump"/>
            <a:extLst>
              <a:ext uri="{FF2B5EF4-FFF2-40B4-BE49-F238E27FC236}">
                <a16:creationId xmlns:a16="http://schemas.microsoft.com/office/drawing/2014/main" id="{6CAC8C13-9654-49AF-B004-8913938D867C}"/>
              </a:ext>
            </a:extLst>
          </p:cNvPr>
          <p:cNvSpPr/>
          <p:nvPr/>
        </p:nvSpPr>
        <p:spPr>
          <a:xfrm>
            <a:off x="6305550" y="2112821"/>
            <a:ext cx="1247775" cy="1287603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7224;p121">
            <a:hlinkClick r:id="rId6" action="ppaction://hlinksldjump"/>
            <a:extLst>
              <a:ext uri="{FF2B5EF4-FFF2-40B4-BE49-F238E27FC236}">
                <a16:creationId xmlns:a16="http://schemas.microsoft.com/office/drawing/2014/main" id="{DB5EF5E1-0B53-4A0D-8D1E-DF590C598726}"/>
              </a:ext>
            </a:extLst>
          </p:cNvPr>
          <p:cNvSpPr/>
          <p:nvPr/>
        </p:nvSpPr>
        <p:spPr>
          <a:xfrm>
            <a:off x="2710355" y="1387612"/>
            <a:ext cx="1143001" cy="1184138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FEE5F-A231-434E-8ED7-5E007C7F83A0}"/>
              </a:ext>
            </a:extLst>
          </p:cNvPr>
          <p:cNvSpPr txBox="1"/>
          <p:nvPr/>
        </p:nvSpPr>
        <p:spPr>
          <a:xfrm>
            <a:off x="2103793" y="387636"/>
            <a:ext cx="49935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solidFill>
                  <a:srgbClr val="C00000"/>
                </a:solidFill>
                <a:latin typeface="+mj-lt"/>
                <a:ea typeface="HP001" panose="020B0603050302020204" pitchFamily="34" charset="0"/>
              </a:rPr>
              <a:t>Ngôi sao may mắn</a:t>
            </a:r>
            <a:endParaRPr lang="en-US" sz="5000" dirty="0">
              <a:solidFill>
                <a:srgbClr val="C00000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11" name="Arrow: Left 10">
            <a:hlinkClick r:id="rId7" action="ppaction://hlinksldjump"/>
            <a:extLst>
              <a:ext uri="{FF2B5EF4-FFF2-40B4-BE49-F238E27FC236}">
                <a16:creationId xmlns:a16="http://schemas.microsoft.com/office/drawing/2014/main" id="{F43EF51D-ED0C-4425-A625-36197AED9BA7}"/>
              </a:ext>
            </a:extLst>
          </p:cNvPr>
          <p:cNvSpPr/>
          <p:nvPr/>
        </p:nvSpPr>
        <p:spPr>
          <a:xfrm flipH="1">
            <a:off x="8034390" y="4515046"/>
            <a:ext cx="852033" cy="5199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6.17284E-7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2D1E4F-8BDB-B9A6-B1F8-F459FE5C7BF5}"/>
              </a:ext>
            </a:extLst>
          </p:cNvPr>
          <p:cNvSpPr/>
          <p:nvPr/>
        </p:nvSpPr>
        <p:spPr>
          <a:xfrm>
            <a:off x="1467512" y="859119"/>
            <a:ext cx="6741724" cy="29384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6" name="Google Shape;1516;p57"/>
          <p:cNvGrpSpPr/>
          <p:nvPr/>
        </p:nvGrpSpPr>
        <p:grpSpPr>
          <a:xfrm>
            <a:off x="1006471" y="3116255"/>
            <a:ext cx="638475" cy="298500"/>
            <a:chOff x="4173100" y="4403650"/>
            <a:chExt cx="51175" cy="23925"/>
          </a:xfrm>
        </p:grpSpPr>
        <p:sp>
          <p:nvSpPr>
            <p:cNvPr id="1517" name="Google Shape;1517;p57"/>
            <p:cNvSpPr/>
            <p:nvPr/>
          </p:nvSpPr>
          <p:spPr>
            <a:xfrm>
              <a:off x="4175875" y="4404750"/>
              <a:ext cx="47850" cy="22275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7"/>
            <p:cNvSpPr/>
            <p:nvPr/>
          </p:nvSpPr>
          <p:spPr>
            <a:xfrm>
              <a:off x="4173650" y="4404750"/>
              <a:ext cx="6125" cy="947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7"/>
            <p:cNvSpPr/>
            <p:nvPr/>
          </p:nvSpPr>
          <p:spPr>
            <a:xfrm>
              <a:off x="4177525" y="44036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7"/>
            <p:cNvSpPr/>
            <p:nvPr/>
          </p:nvSpPr>
          <p:spPr>
            <a:xfrm>
              <a:off x="4174750" y="4403650"/>
              <a:ext cx="4475" cy="2800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7"/>
            <p:cNvSpPr/>
            <p:nvPr/>
          </p:nvSpPr>
          <p:spPr>
            <a:xfrm>
              <a:off x="4173100" y="4404750"/>
              <a:ext cx="3900" cy="5025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57"/>
            <p:cNvSpPr/>
            <p:nvPr/>
          </p:nvSpPr>
          <p:spPr>
            <a:xfrm>
              <a:off x="4173100" y="4407525"/>
              <a:ext cx="2225" cy="5600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7"/>
            <p:cNvSpPr/>
            <p:nvPr/>
          </p:nvSpPr>
          <p:spPr>
            <a:xfrm>
              <a:off x="4173100" y="4411425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7"/>
            <p:cNvSpPr/>
            <p:nvPr/>
          </p:nvSpPr>
          <p:spPr>
            <a:xfrm>
              <a:off x="4174750" y="4404200"/>
              <a:ext cx="49525" cy="23375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5" name="Google Shape;1525;p57"/>
          <p:cNvGrpSpPr/>
          <p:nvPr/>
        </p:nvGrpSpPr>
        <p:grpSpPr>
          <a:xfrm>
            <a:off x="7667784" y="2846222"/>
            <a:ext cx="683255" cy="533862"/>
            <a:chOff x="7667784" y="2846222"/>
            <a:chExt cx="683255" cy="533862"/>
          </a:xfrm>
        </p:grpSpPr>
        <p:sp>
          <p:nvSpPr>
            <p:cNvPr id="1526" name="Google Shape;1526;p57"/>
            <p:cNvSpPr/>
            <p:nvPr/>
          </p:nvSpPr>
          <p:spPr>
            <a:xfrm rot="-1517472" flipH="1">
              <a:off x="7707674" y="2978830"/>
              <a:ext cx="596990" cy="277914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7"/>
            <p:cNvSpPr/>
            <p:nvPr/>
          </p:nvSpPr>
          <p:spPr>
            <a:xfrm rot="-1517472" flipH="1">
              <a:off x="8194283" y="2863425"/>
              <a:ext cx="76417" cy="11821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7"/>
            <p:cNvSpPr/>
            <p:nvPr/>
          </p:nvSpPr>
          <p:spPr>
            <a:xfrm rot="-1517472" flipH="1">
              <a:off x="8171481" y="2865664"/>
              <a:ext cx="28072" cy="28072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7"/>
            <p:cNvSpPr/>
            <p:nvPr/>
          </p:nvSpPr>
          <p:spPr>
            <a:xfrm rot="-1517472" flipH="1">
              <a:off x="8177821" y="2856474"/>
              <a:ext cx="55831" cy="34934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7"/>
            <p:cNvSpPr/>
            <p:nvPr/>
          </p:nvSpPr>
          <p:spPr>
            <a:xfrm rot="-1517472" flipH="1">
              <a:off x="8215057" y="2857225"/>
              <a:ext cx="48657" cy="62694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7"/>
            <p:cNvSpPr/>
            <p:nvPr/>
          </p:nvSpPr>
          <p:spPr>
            <a:xfrm rot="-1517472" flipH="1">
              <a:off x="8251277" y="2883721"/>
              <a:ext cx="27760" cy="69868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7"/>
            <p:cNvSpPr/>
            <p:nvPr/>
          </p:nvSpPr>
          <p:spPr>
            <a:xfrm rot="-1517472" flipH="1">
              <a:off x="8254237" y="2931715"/>
              <a:ext cx="41796" cy="48970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7"/>
            <p:cNvSpPr/>
            <p:nvPr/>
          </p:nvSpPr>
          <p:spPr>
            <a:xfrm rot="-1517472" flipH="1">
              <a:off x="7700468" y="2970436"/>
              <a:ext cx="617887" cy="291638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572E62-905C-459F-B883-D5411A559625}"/>
              </a:ext>
            </a:extLst>
          </p:cNvPr>
          <p:cNvSpPr txBox="1"/>
          <p:nvPr/>
        </p:nvSpPr>
        <p:spPr>
          <a:xfrm>
            <a:off x="2015845" y="1401311"/>
            <a:ext cx="58293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nhà em giúp ông bà những việc gì?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AC5EC3F1-EE20-4450-8819-2A9BC2C47B74}"/>
              </a:ext>
            </a:extLst>
          </p:cNvPr>
          <p:cNvSpPr/>
          <p:nvPr/>
        </p:nvSpPr>
        <p:spPr>
          <a:xfrm>
            <a:off x="8034390" y="4515046"/>
            <a:ext cx="852033" cy="5199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132889" y="1627271"/>
            <a:ext cx="6878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585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4B309A-1CB9-513C-CD33-196A4119B3D0}"/>
              </a:ext>
            </a:extLst>
          </p:cNvPr>
          <p:cNvSpPr/>
          <p:nvPr/>
        </p:nvSpPr>
        <p:spPr>
          <a:xfrm>
            <a:off x="1425297" y="1178190"/>
            <a:ext cx="6443330" cy="28920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6" name="Google Shape;1516;p57"/>
          <p:cNvGrpSpPr/>
          <p:nvPr/>
        </p:nvGrpSpPr>
        <p:grpSpPr>
          <a:xfrm>
            <a:off x="986141" y="3505891"/>
            <a:ext cx="638475" cy="298500"/>
            <a:chOff x="4173100" y="4403650"/>
            <a:chExt cx="51175" cy="23925"/>
          </a:xfrm>
        </p:grpSpPr>
        <p:sp>
          <p:nvSpPr>
            <p:cNvPr id="1517" name="Google Shape;1517;p57"/>
            <p:cNvSpPr/>
            <p:nvPr/>
          </p:nvSpPr>
          <p:spPr>
            <a:xfrm>
              <a:off x="4175875" y="4404750"/>
              <a:ext cx="47850" cy="22275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7"/>
            <p:cNvSpPr/>
            <p:nvPr/>
          </p:nvSpPr>
          <p:spPr>
            <a:xfrm>
              <a:off x="4173650" y="4404750"/>
              <a:ext cx="6125" cy="947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7"/>
            <p:cNvSpPr/>
            <p:nvPr/>
          </p:nvSpPr>
          <p:spPr>
            <a:xfrm>
              <a:off x="4177525" y="44036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7"/>
            <p:cNvSpPr/>
            <p:nvPr/>
          </p:nvSpPr>
          <p:spPr>
            <a:xfrm>
              <a:off x="4174750" y="4403650"/>
              <a:ext cx="4475" cy="2800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7"/>
            <p:cNvSpPr/>
            <p:nvPr/>
          </p:nvSpPr>
          <p:spPr>
            <a:xfrm>
              <a:off x="4173100" y="4404750"/>
              <a:ext cx="3900" cy="5025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57"/>
            <p:cNvSpPr/>
            <p:nvPr/>
          </p:nvSpPr>
          <p:spPr>
            <a:xfrm>
              <a:off x="4173100" y="4407525"/>
              <a:ext cx="2225" cy="5600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7"/>
            <p:cNvSpPr/>
            <p:nvPr/>
          </p:nvSpPr>
          <p:spPr>
            <a:xfrm>
              <a:off x="4173100" y="4411425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7"/>
            <p:cNvSpPr/>
            <p:nvPr/>
          </p:nvSpPr>
          <p:spPr>
            <a:xfrm>
              <a:off x="4174750" y="4404200"/>
              <a:ext cx="49525" cy="23375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5" name="Google Shape;1525;p57"/>
          <p:cNvGrpSpPr/>
          <p:nvPr/>
        </p:nvGrpSpPr>
        <p:grpSpPr>
          <a:xfrm>
            <a:off x="7667784" y="2846222"/>
            <a:ext cx="683255" cy="533862"/>
            <a:chOff x="7667784" y="2846222"/>
            <a:chExt cx="683255" cy="533862"/>
          </a:xfrm>
        </p:grpSpPr>
        <p:sp>
          <p:nvSpPr>
            <p:cNvPr id="1526" name="Google Shape;1526;p57"/>
            <p:cNvSpPr/>
            <p:nvPr/>
          </p:nvSpPr>
          <p:spPr>
            <a:xfrm rot="-1517472" flipH="1">
              <a:off x="7707674" y="2978830"/>
              <a:ext cx="596990" cy="277914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7"/>
            <p:cNvSpPr/>
            <p:nvPr/>
          </p:nvSpPr>
          <p:spPr>
            <a:xfrm rot="-1517472" flipH="1">
              <a:off x="8194283" y="2863425"/>
              <a:ext cx="76417" cy="11821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7"/>
            <p:cNvSpPr/>
            <p:nvPr/>
          </p:nvSpPr>
          <p:spPr>
            <a:xfrm rot="-1517472" flipH="1">
              <a:off x="8171481" y="2865664"/>
              <a:ext cx="28072" cy="28072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7"/>
            <p:cNvSpPr/>
            <p:nvPr/>
          </p:nvSpPr>
          <p:spPr>
            <a:xfrm rot="-1517472" flipH="1">
              <a:off x="8177821" y="2856474"/>
              <a:ext cx="55831" cy="34934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7"/>
            <p:cNvSpPr/>
            <p:nvPr/>
          </p:nvSpPr>
          <p:spPr>
            <a:xfrm rot="-1517472" flipH="1">
              <a:off x="8215057" y="2857225"/>
              <a:ext cx="48657" cy="62694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7"/>
            <p:cNvSpPr/>
            <p:nvPr/>
          </p:nvSpPr>
          <p:spPr>
            <a:xfrm rot="-1517472" flipH="1">
              <a:off x="8251277" y="2883721"/>
              <a:ext cx="27760" cy="69868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7"/>
            <p:cNvSpPr/>
            <p:nvPr/>
          </p:nvSpPr>
          <p:spPr>
            <a:xfrm rot="-1517472" flipH="1">
              <a:off x="8254237" y="2931715"/>
              <a:ext cx="41796" cy="48970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7"/>
            <p:cNvSpPr/>
            <p:nvPr/>
          </p:nvSpPr>
          <p:spPr>
            <a:xfrm rot="-1517472" flipH="1">
              <a:off x="7700468" y="2970436"/>
              <a:ext cx="617887" cy="291638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572E62-905C-459F-B883-D5411A559625}"/>
              </a:ext>
            </a:extLst>
          </p:cNvPr>
          <p:cNvSpPr txBox="1"/>
          <p:nvPr/>
        </p:nvSpPr>
        <p:spPr>
          <a:xfrm>
            <a:off x="1487991" y="1182854"/>
            <a:ext cx="63806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học hôm nay em cảm nhận được điều gì ?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Left 23">
            <a:hlinkClick r:id="rId3" action="ppaction://hlinksldjump"/>
            <a:extLst>
              <a:ext uri="{FF2B5EF4-FFF2-40B4-BE49-F238E27FC236}">
                <a16:creationId xmlns:a16="http://schemas.microsoft.com/office/drawing/2014/main" id="{8D101820-439C-45B3-B6EB-04D89C757DBD}"/>
              </a:ext>
            </a:extLst>
          </p:cNvPr>
          <p:cNvSpPr/>
          <p:nvPr/>
        </p:nvSpPr>
        <p:spPr>
          <a:xfrm>
            <a:off x="8034390" y="4515046"/>
            <a:ext cx="852033" cy="5199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266A09-BACF-46D9-6F6C-C933BC50B221}"/>
              </a:ext>
            </a:extLst>
          </p:cNvPr>
          <p:cNvSpPr/>
          <p:nvPr/>
        </p:nvSpPr>
        <p:spPr>
          <a:xfrm>
            <a:off x="1315671" y="1548528"/>
            <a:ext cx="6665802" cy="23878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6" name="Google Shape;1516;p57"/>
          <p:cNvGrpSpPr/>
          <p:nvPr/>
        </p:nvGrpSpPr>
        <p:grpSpPr>
          <a:xfrm>
            <a:off x="986141" y="3505891"/>
            <a:ext cx="638475" cy="298500"/>
            <a:chOff x="4173100" y="4403650"/>
            <a:chExt cx="51175" cy="23925"/>
          </a:xfrm>
        </p:grpSpPr>
        <p:sp>
          <p:nvSpPr>
            <p:cNvPr id="1517" name="Google Shape;1517;p57"/>
            <p:cNvSpPr/>
            <p:nvPr/>
          </p:nvSpPr>
          <p:spPr>
            <a:xfrm>
              <a:off x="4175875" y="4404750"/>
              <a:ext cx="47850" cy="22275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7"/>
            <p:cNvSpPr/>
            <p:nvPr/>
          </p:nvSpPr>
          <p:spPr>
            <a:xfrm>
              <a:off x="4173650" y="4404750"/>
              <a:ext cx="6125" cy="947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7"/>
            <p:cNvSpPr/>
            <p:nvPr/>
          </p:nvSpPr>
          <p:spPr>
            <a:xfrm>
              <a:off x="4177525" y="44036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7"/>
            <p:cNvSpPr/>
            <p:nvPr/>
          </p:nvSpPr>
          <p:spPr>
            <a:xfrm>
              <a:off x="4174750" y="4403650"/>
              <a:ext cx="4475" cy="2800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7"/>
            <p:cNvSpPr/>
            <p:nvPr/>
          </p:nvSpPr>
          <p:spPr>
            <a:xfrm>
              <a:off x="4173100" y="4404750"/>
              <a:ext cx="3900" cy="5025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57"/>
            <p:cNvSpPr/>
            <p:nvPr/>
          </p:nvSpPr>
          <p:spPr>
            <a:xfrm>
              <a:off x="4173100" y="4407525"/>
              <a:ext cx="2225" cy="5600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7"/>
            <p:cNvSpPr/>
            <p:nvPr/>
          </p:nvSpPr>
          <p:spPr>
            <a:xfrm>
              <a:off x="4173100" y="4411425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7"/>
            <p:cNvSpPr/>
            <p:nvPr/>
          </p:nvSpPr>
          <p:spPr>
            <a:xfrm>
              <a:off x="4174750" y="4404200"/>
              <a:ext cx="49525" cy="23375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5" name="Google Shape;1525;p57"/>
          <p:cNvGrpSpPr/>
          <p:nvPr/>
        </p:nvGrpSpPr>
        <p:grpSpPr>
          <a:xfrm>
            <a:off x="7667784" y="2846222"/>
            <a:ext cx="683255" cy="533862"/>
            <a:chOff x="7667784" y="2846222"/>
            <a:chExt cx="683255" cy="533862"/>
          </a:xfrm>
        </p:grpSpPr>
        <p:sp>
          <p:nvSpPr>
            <p:cNvPr id="1526" name="Google Shape;1526;p57"/>
            <p:cNvSpPr/>
            <p:nvPr/>
          </p:nvSpPr>
          <p:spPr>
            <a:xfrm rot="-1517472" flipH="1">
              <a:off x="7707674" y="2978830"/>
              <a:ext cx="596990" cy="277914"/>
            </a:xfrm>
            <a:custGeom>
              <a:avLst/>
              <a:gdLst/>
              <a:ahLst/>
              <a:cxnLst/>
              <a:rect l="l" t="t" r="r" b="b"/>
              <a:pathLst>
                <a:path w="1914" h="891" extrusionOk="0">
                  <a:moveTo>
                    <a:pt x="111" y="1"/>
                  </a:moveTo>
                  <a:lnTo>
                    <a:pt x="134" y="23"/>
                  </a:lnTo>
                  <a:lnTo>
                    <a:pt x="156" y="67"/>
                  </a:lnTo>
                  <a:lnTo>
                    <a:pt x="156" y="156"/>
                  </a:lnTo>
                  <a:lnTo>
                    <a:pt x="156" y="223"/>
                  </a:lnTo>
                  <a:lnTo>
                    <a:pt x="134" y="290"/>
                  </a:lnTo>
                  <a:lnTo>
                    <a:pt x="89" y="334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1757" y="890"/>
                  </a:lnTo>
                  <a:lnTo>
                    <a:pt x="1846" y="802"/>
                  </a:lnTo>
                  <a:lnTo>
                    <a:pt x="1891" y="690"/>
                  </a:lnTo>
                  <a:lnTo>
                    <a:pt x="1913" y="579"/>
                  </a:lnTo>
                  <a:lnTo>
                    <a:pt x="1891" y="446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EA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7"/>
            <p:cNvSpPr/>
            <p:nvPr/>
          </p:nvSpPr>
          <p:spPr>
            <a:xfrm rot="-1517472" flipH="1">
              <a:off x="8194283" y="2863425"/>
              <a:ext cx="76417" cy="118215"/>
            </a:xfrm>
            <a:custGeom>
              <a:avLst/>
              <a:gdLst/>
              <a:ahLst/>
              <a:cxnLst/>
              <a:rect l="l" t="t" r="r" b="b"/>
              <a:pathLst>
                <a:path w="245" h="379" extrusionOk="0">
                  <a:moveTo>
                    <a:pt x="134" y="1"/>
                  </a:moveTo>
                  <a:lnTo>
                    <a:pt x="89" y="45"/>
                  </a:lnTo>
                  <a:lnTo>
                    <a:pt x="45" y="90"/>
                  </a:lnTo>
                  <a:lnTo>
                    <a:pt x="23" y="156"/>
                  </a:lnTo>
                  <a:lnTo>
                    <a:pt x="0" y="245"/>
                  </a:lnTo>
                  <a:lnTo>
                    <a:pt x="23" y="312"/>
                  </a:lnTo>
                  <a:lnTo>
                    <a:pt x="45" y="357"/>
                  </a:lnTo>
                  <a:lnTo>
                    <a:pt x="89" y="379"/>
                  </a:lnTo>
                  <a:lnTo>
                    <a:pt x="134" y="379"/>
                  </a:lnTo>
                  <a:lnTo>
                    <a:pt x="178" y="334"/>
                  </a:lnTo>
                  <a:lnTo>
                    <a:pt x="223" y="290"/>
                  </a:lnTo>
                  <a:lnTo>
                    <a:pt x="245" y="223"/>
                  </a:lnTo>
                  <a:lnTo>
                    <a:pt x="245" y="156"/>
                  </a:lnTo>
                  <a:lnTo>
                    <a:pt x="245" y="67"/>
                  </a:lnTo>
                  <a:lnTo>
                    <a:pt x="223" y="23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4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7"/>
            <p:cNvSpPr/>
            <p:nvPr/>
          </p:nvSpPr>
          <p:spPr>
            <a:xfrm rot="-1517472" flipH="1">
              <a:off x="8171481" y="2865664"/>
              <a:ext cx="28072" cy="28072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89"/>
                  </a:lnTo>
                  <a:lnTo>
                    <a:pt x="68" y="89"/>
                  </a:lnTo>
                  <a:lnTo>
                    <a:pt x="90" y="67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7"/>
            <p:cNvSpPr/>
            <p:nvPr/>
          </p:nvSpPr>
          <p:spPr>
            <a:xfrm rot="-1517472" flipH="1">
              <a:off x="8177821" y="2856474"/>
              <a:ext cx="55831" cy="34934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134" y="0"/>
                  </a:moveTo>
                  <a:lnTo>
                    <a:pt x="67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23" y="111"/>
                  </a:lnTo>
                  <a:lnTo>
                    <a:pt x="67" y="111"/>
                  </a:lnTo>
                  <a:lnTo>
                    <a:pt x="112" y="89"/>
                  </a:lnTo>
                  <a:lnTo>
                    <a:pt x="134" y="89"/>
                  </a:lnTo>
                  <a:lnTo>
                    <a:pt x="179" y="67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7"/>
            <p:cNvSpPr/>
            <p:nvPr/>
          </p:nvSpPr>
          <p:spPr>
            <a:xfrm rot="-1517472" flipH="1">
              <a:off x="8215057" y="2857225"/>
              <a:ext cx="48657" cy="62694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67" y="1"/>
                  </a:moveTo>
                  <a:lnTo>
                    <a:pt x="22" y="67"/>
                  </a:lnTo>
                  <a:lnTo>
                    <a:pt x="0" y="134"/>
                  </a:lnTo>
                  <a:lnTo>
                    <a:pt x="0" y="179"/>
                  </a:lnTo>
                  <a:lnTo>
                    <a:pt x="22" y="201"/>
                  </a:lnTo>
                  <a:lnTo>
                    <a:pt x="67" y="201"/>
                  </a:lnTo>
                  <a:lnTo>
                    <a:pt x="89" y="179"/>
                  </a:lnTo>
                  <a:lnTo>
                    <a:pt x="111" y="112"/>
                  </a:lnTo>
                  <a:lnTo>
                    <a:pt x="133" y="67"/>
                  </a:lnTo>
                  <a:lnTo>
                    <a:pt x="156" y="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7"/>
            <p:cNvSpPr/>
            <p:nvPr/>
          </p:nvSpPr>
          <p:spPr>
            <a:xfrm rot="-1517472" flipH="1">
              <a:off x="8251277" y="2883721"/>
              <a:ext cx="27760" cy="69868"/>
            </a:xfrm>
            <a:custGeom>
              <a:avLst/>
              <a:gdLst/>
              <a:ahLst/>
              <a:cxnLst/>
              <a:rect l="l" t="t" r="r" b="b"/>
              <a:pathLst>
                <a:path w="89" h="224" extrusionOk="0">
                  <a:moveTo>
                    <a:pt x="22" y="1"/>
                  </a:moveTo>
                  <a:lnTo>
                    <a:pt x="0" y="23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22" y="223"/>
                  </a:lnTo>
                  <a:lnTo>
                    <a:pt x="67" y="223"/>
                  </a:lnTo>
                  <a:lnTo>
                    <a:pt x="67" y="201"/>
                  </a:lnTo>
                  <a:lnTo>
                    <a:pt x="67" y="134"/>
                  </a:lnTo>
                  <a:lnTo>
                    <a:pt x="89" y="68"/>
                  </a:lnTo>
                  <a:lnTo>
                    <a:pt x="67" y="45"/>
                  </a:lnTo>
                  <a:lnTo>
                    <a:pt x="45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7"/>
            <p:cNvSpPr/>
            <p:nvPr/>
          </p:nvSpPr>
          <p:spPr>
            <a:xfrm rot="-1517472" flipH="1">
              <a:off x="8254237" y="2931715"/>
              <a:ext cx="41796" cy="48970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0" y="1"/>
                  </a:moveTo>
                  <a:lnTo>
                    <a:pt x="0" y="23"/>
                  </a:lnTo>
                  <a:lnTo>
                    <a:pt x="45" y="112"/>
                  </a:lnTo>
                  <a:lnTo>
                    <a:pt x="111" y="156"/>
                  </a:lnTo>
                  <a:lnTo>
                    <a:pt x="133" y="156"/>
                  </a:lnTo>
                  <a:lnTo>
                    <a:pt x="133" y="134"/>
                  </a:lnTo>
                  <a:lnTo>
                    <a:pt x="133" y="90"/>
                  </a:lnTo>
                  <a:lnTo>
                    <a:pt x="111" y="67"/>
                  </a:lnTo>
                  <a:lnTo>
                    <a:pt x="89" y="67"/>
                  </a:lnTo>
                  <a:lnTo>
                    <a:pt x="67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7"/>
            <p:cNvSpPr/>
            <p:nvPr/>
          </p:nvSpPr>
          <p:spPr>
            <a:xfrm rot="-1517472" flipH="1">
              <a:off x="7700468" y="2970436"/>
              <a:ext cx="617887" cy="291638"/>
            </a:xfrm>
            <a:custGeom>
              <a:avLst/>
              <a:gdLst/>
              <a:ahLst/>
              <a:cxnLst/>
              <a:rect l="l" t="t" r="r" b="b"/>
              <a:pathLst>
                <a:path w="1981" h="935" extrusionOk="0">
                  <a:moveTo>
                    <a:pt x="210" y="80"/>
                  </a:moveTo>
                  <a:lnTo>
                    <a:pt x="1091" y="290"/>
                  </a:lnTo>
                  <a:lnTo>
                    <a:pt x="1669" y="445"/>
                  </a:lnTo>
                  <a:lnTo>
                    <a:pt x="1780" y="468"/>
                  </a:lnTo>
                  <a:lnTo>
                    <a:pt x="1869" y="490"/>
                  </a:lnTo>
                  <a:lnTo>
                    <a:pt x="1914" y="512"/>
                  </a:lnTo>
                  <a:lnTo>
                    <a:pt x="1914" y="601"/>
                  </a:lnTo>
                  <a:lnTo>
                    <a:pt x="1914" y="712"/>
                  </a:lnTo>
                  <a:lnTo>
                    <a:pt x="1869" y="779"/>
                  </a:lnTo>
                  <a:lnTo>
                    <a:pt x="1847" y="824"/>
                  </a:lnTo>
                  <a:lnTo>
                    <a:pt x="1802" y="846"/>
                  </a:lnTo>
                  <a:lnTo>
                    <a:pt x="1758" y="868"/>
                  </a:lnTo>
                  <a:lnTo>
                    <a:pt x="1669" y="846"/>
                  </a:lnTo>
                  <a:lnTo>
                    <a:pt x="1535" y="801"/>
                  </a:lnTo>
                  <a:lnTo>
                    <a:pt x="957" y="623"/>
                  </a:lnTo>
                  <a:lnTo>
                    <a:pt x="166" y="392"/>
                  </a:lnTo>
                  <a:lnTo>
                    <a:pt x="201" y="356"/>
                  </a:lnTo>
                  <a:lnTo>
                    <a:pt x="223" y="290"/>
                  </a:lnTo>
                  <a:lnTo>
                    <a:pt x="245" y="201"/>
                  </a:lnTo>
                  <a:lnTo>
                    <a:pt x="223" y="134"/>
                  </a:lnTo>
                  <a:lnTo>
                    <a:pt x="210" y="80"/>
                  </a:lnTo>
                  <a:close/>
                  <a:moveTo>
                    <a:pt x="112" y="1"/>
                  </a:moveTo>
                  <a:lnTo>
                    <a:pt x="134" y="45"/>
                  </a:lnTo>
                  <a:lnTo>
                    <a:pt x="156" y="156"/>
                  </a:lnTo>
                  <a:lnTo>
                    <a:pt x="156" y="245"/>
                  </a:lnTo>
                  <a:lnTo>
                    <a:pt x="112" y="312"/>
                  </a:lnTo>
                  <a:lnTo>
                    <a:pt x="45" y="356"/>
                  </a:lnTo>
                  <a:lnTo>
                    <a:pt x="1" y="379"/>
                  </a:lnTo>
                  <a:lnTo>
                    <a:pt x="1" y="401"/>
                  </a:lnTo>
                  <a:lnTo>
                    <a:pt x="1" y="423"/>
                  </a:lnTo>
                  <a:lnTo>
                    <a:pt x="45" y="445"/>
                  </a:lnTo>
                  <a:lnTo>
                    <a:pt x="1224" y="779"/>
                  </a:lnTo>
                  <a:lnTo>
                    <a:pt x="1513" y="868"/>
                  </a:lnTo>
                  <a:lnTo>
                    <a:pt x="1647" y="912"/>
                  </a:lnTo>
                  <a:lnTo>
                    <a:pt x="1780" y="935"/>
                  </a:lnTo>
                  <a:lnTo>
                    <a:pt x="1847" y="935"/>
                  </a:lnTo>
                  <a:lnTo>
                    <a:pt x="1914" y="890"/>
                  </a:lnTo>
                  <a:lnTo>
                    <a:pt x="1936" y="846"/>
                  </a:lnTo>
                  <a:lnTo>
                    <a:pt x="1980" y="757"/>
                  </a:lnTo>
                  <a:lnTo>
                    <a:pt x="1980" y="601"/>
                  </a:lnTo>
                  <a:lnTo>
                    <a:pt x="1980" y="468"/>
                  </a:lnTo>
                  <a:lnTo>
                    <a:pt x="1958" y="445"/>
                  </a:lnTo>
                  <a:lnTo>
                    <a:pt x="1936" y="423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79" y="1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572E62-905C-459F-B883-D5411A559625}"/>
              </a:ext>
            </a:extLst>
          </p:cNvPr>
          <p:cNvSpPr txBox="1"/>
          <p:nvPr/>
        </p:nvSpPr>
        <p:spPr>
          <a:xfrm>
            <a:off x="1538868" y="1960884"/>
            <a:ext cx="6430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hát bài hát về bà</a:t>
            </a:r>
            <a:endParaRPr lang="en-US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Left 23">
            <a:hlinkClick r:id="rId3" action="ppaction://hlinksldjump"/>
            <a:extLst>
              <a:ext uri="{FF2B5EF4-FFF2-40B4-BE49-F238E27FC236}">
                <a16:creationId xmlns:a16="http://schemas.microsoft.com/office/drawing/2014/main" id="{7B701E80-CEE5-464D-8170-1C697027C7AD}"/>
              </a:ext>
            </a:extLst>
          </p:cNvPr>
          <p:cNvSpPr/>
          <p:nvPr/>
        </p:nvSpPr>
        <p:spPr>
          <a:xfrm>
            <a:off x="8034390" y="4515046"/>
            <a:ext cx="852033" cy="5199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1" b="8382"/>
          <a:stretch/>
        </p:blipFill>
        <p:spPr>
          <a:xfrm>
            <a:off x="661638" y="472966"/>
            <a:ext cx="7709339" cy="36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10458" r="3736" b="59470"/>
          <a:stretch/>
        </p:blipFill>
        <p:spPr>
          <a:xfrm>
            <a:off x="626166" y="543911"/>
            <a:ext cx="7709338" cy="134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9219" b="28211"/>
          <a:stretch/>
        </p:blipFill>
        <p:spPr>
          <a:xfrm>
            <a:off x="425155" y="1182414"/>
            <a:ext cx="8170480" cy="2494894"/>
          </a:xfrm>
          <a:prstGeom prst="rect">
            <a:avLst/>
          </a:prstGeom>
        </p:spPr>
      </p:pic>
      <p:pic>
        <p:nvPicPr>
          <p:cNvPr id="3" name="bai gi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29" y="73819"/>
            <a:ext cx="9121379" cy="5130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9219" b="28211"/>
          <a:stretch/>
        </p:blipFill>
        <p:spPr>
          <a:xfrm>
            <a:off x="6980696" y="331072"/>
            <a:ext cx="2010104" cy="413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130" y="4575162"/>
            <a:ext cx="555734" cy="6266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6693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10458" r="3736" b="59470"/>
          <a:stretch/>
        </p:blipFill>
        <p:spPr>
          <a:xfrm>
            <a:off x="626166" y="543911"/>
            <a:ext cx="7709338" cy="134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10919" r="3814" b="18296"/>
          <a:stretch/>
        </p:blipFill>
        <p:spPr>
          <a:xfrm>
            <a:off x="519748" y="567559"/>
            <a:ext cx="7898525" cy="32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0770" b="16831"/>
          <a:stretch/>
        </p:blipFill>
        <p:spPr>
          <a:xfrm>
            <a:off x="519749" y="496615"/>
            <a:ext cx="8135007" cy="32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946791" y="1531381"/>
            <a:ext cx="7250418" cy="2080739"/>
          </a:xfrm>
          <a:prstGeom prst="rect">
            <a:avLst/>
          </a:prstGeom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25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6436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30" y="-87961"/>
            <a:ext cx="2351606" cy="1781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40" y="1089526"/>
            <a:ext cx="3477526" cy="1553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5911703" y="156658"/>
            <a:ext cx="3021457" cy="2736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11311" y="348415"/>
            <a:ext cx="1964206" cy="1771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00" y="2080445"/>
            <a:ext cx="784567" cy="6080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4" y="1659612"/>
            <a:ext cx="778010" cy="6841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9" y="1637587"/>
            <a:ext cx="778010" cy="934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0" y="1589040"/>
            <a:ext cx="778010" cy="754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52" y="1737176"/>
            <a:ext cx="940642" cy="1365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58" y="1986500"/>
            <a:ext cx="850886" cy="684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36" y="3342014"/>
            <a:ext cx="1311555" cy="9121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88" y="3367148"/>
            <a:ext cx="1311555" cy="9121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5824255" y="3658528"/>
            <a:ext cx="1066937" cy="1026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8277561" y="3544215"/>
            <a:ext cx="969146" cy="10831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76" y="2643011"/>
            <a:ext cx="1824276" cy="18242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74" y="28320"/>
            <a:ext cx="1182929" cy="1163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18" y="2893071"/>
            <a:ext cx="1763743" cy="18100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266525" y="3305088"/>
            <a:ext cx="1046138" cy="1160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2876266" y="3342014"/>
            <a:ext cx="919259" cy="1231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35" y="1607224"/>
            <a:ext cx="1800404" cy="18272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6263" y="4506731"/>
            <a:ext cx="9090282" cy="6907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411" tIns="34205" rIns="68411" bIns="34205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 defTabSz="684086">
              <a:buClrTx/>
              <a:defRPr/>
            </a:pPr>
            <a:r>
              <a:rPr lang="en-US" sz="4040" b="1" kern="120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các thầy cô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7" y="-24878"/>
            <a:ext cx="1611000" cy="11761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47" y="897087"/>
            <a:ext cx="801135" cy="8796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65" y="1565090"/>
            <a:ext cx="1218162" cy="10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-51515" y="710565"/>
            <a:ext cx="1091362" cy="85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51671" y="697617"/>
            <a:ext cx="7875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- đáp về những việc em đã làm cùng người thân trong kì nghỉ hè.</a:t>
            </a:r>
          </a:p>
        </p:txBody>
      </p:sp>
    </p:spTree>
    <p:extLst>
      <p:ext uri="{BB962C8B-B14F-4D97-AF65-F5344CB8AC3E}">
        <p14:creationId xmlns:p14="http://schemas.microsoft.com/office/powerpoint/2010/main" val="2522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BC88E1F-481D-A563-A4A2-4C0BFF459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E5B2F7D-C399-05DD-E582-C656B57A1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5364" name="Picture 4" descr="frame_celebrate">
            <a:extLst>
              <a:ext uri="{FF2B5EF4-FFF2-40B4-BE49-F238E27FC236}">
                <a16:creationId xmlns:a16="http://schemas.microsoft.com/office/drawing/2014/main" id="{34BAD3F5-CEAE-5759-58C9-8B363C42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7">
            <a:extLst>
              <a:ext uri="{FF2B5EF4-FFF2-40B4-BE49-F238E27FC236}">
                <a16:creationId xmlns:a16="http://schemas.microsoft.com/office/drawing/2014/main" id="{D408D727-A341-E624-501D-0E5E9C1453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200150"/>
            <a:ext cx="5086350" cy="2971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t="45504" r="25073" b="5616"/>
          <a:stretch/>
        </p:blipFill>
        <p:spPr>
          <a:xfrm>
            <a:off x="200497" y="189186"/>
            <a:ext cx="8761687" cy="48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25907" r="38685" b="28441"/>
          <a:stretch/>
        </p:blipFill>
        <p:spPr>
          <a:xfrm>
            <a:off x="165025" y="236483"/>
            <a:ext cx="4233041" cy="4776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27141" r="25334" b="23057"/>
          <a:stretch/>
        </p:blipFill>
        <p:spPr>
          <a:xfrm>
            <a:off x="4492660" y="236486"/>
            <a:ext cx="4398590" cy="47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21211" r="37648" b="28063"/>
          <a:stretch/>
        </p:blipFill>
        <p:spPr>
          <a:xfrm>
            <a:off x="165025" y="177363"/>
            <a:ext cx="8560676" cy="48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29514" r="38555" b="24143"/>
          <a:stretch/>
        </p:blipFill>
        <p:spPr>
          <a:xfrm>
            <a:off x="105904" y="153714"/>
            <a:ext cx="8418786" cy="47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1107</Words>
  <Application>Microsoft Office PowerPoint</Application>
  <PresentationFormat>On-screen Show (16:9)</PresentationFormat>
  <Paragraphs>225</Paragraphs>
  <Slides>50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Arial-Rounded</vt:lpstr>
      <vt:lpstr>HP001</vt:lpstr>
      <vt:lpstr>Montserrat</vt:lpstr>
      <vt:lpstr>Calibri Light</vt:lpstr>
      <vt:lpstr>Aảial</vt:lpstr>
      <vt:lpstr>Times New Roman</vt:lpstr>
      <vt:lpstr>Calibri</vt:lpstr>
      <vt:lpstr>Nunito</vt:lpstr>
      <vt:lpstr>Inconsolata</vt:lpstr>
      <vt:lpstr>Arial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86</cp:revision>
  <dcterms:modified xsi:type="dcterms:W3CDTF">2024-03-03T23:28:47Z</dcterms:modified>
</cp:coreProperties>
</file>